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4" r:id="rId2"/>
    <p:sldId id="267" r:id="rId3"/>
    <p:sldId id="266" r:id="rId4"/>
  </p:sldIdLst>
  <p:sldSz cx="9144000" cy="6858000" type="screen4x3"/>
  <p:notesSz cx="6858000" cy="97155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020" y="300"/>
      </p:cViewPr>
      <p:guideLst>
        <p:guide orient="horz" pos="2160"/>
        <p:guide pos="2880"/>
      </p:guideLst>
    </p:cSldViewPr>
  </p:slideViewPr>
  <p:notesTextViewPr>
    <p:cViewPr>
      <p:scale>
        <a:sx n="400" d="100"/>
        <a:sy n="4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857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857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7835B9-DFC7-4980-880D-5F782C12ED86}" type="datetimeFigureOut">
              <a:rPr lang="fr-FR" smtClean="0"/>
              <a:t>05/11/2015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000125" y="728663"/>
            <a:ext cx="4857750" cy="36433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614863"/>
            <a:ext cx="5486400" cy="43719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228039"/>
            <a:ext cx="2971800" cy="4857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9228039"/>
            <a:ext cx="2971800" cy="4857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9CFAAD-75D3-4252-A6AA-B0FB905EC7D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31057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657CA-B81B-42ED-B142-8A4AADDFA1CF}" type="datetimeFigureOut">
              <a:rPr lang="fr-FR" smtClean="0"/>
              <a:t>05/11/2015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0B715-E8B3-47C0-9AFD-AF0414147C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2242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657CA-B81B-42ED-B142-8A4AADDFA1CF}" type="datetimeFigureOut">
              <a:rPr lang="fr-FR" smtClean="0"/>
              <a:t>05/11/2015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0B715-E8B3-47C0-9AFD-AF0414147C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1937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657CA-B81B-42ED-B142-8A4AADDFA1CF}" type="datetimeFigureOut">
              <a:rPr lang="fr-FR" smtClean="0"/>
              <a:t>05/11/2015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0B715-E8B3-47C0-9AFD-AF0414147C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0221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657CA-B81B-42ED-B142-8A4AADDFA1CF}" type="datetimeFigureOut">
              <a:rPr lang="fr-FR" smtClean="0"/>
              <a:t>05/11/2015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0B715-E8B3-47C0-9AFD-AF0414147C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0229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657CA-B81B-42ED-B142-8A4AADDFA1CF}" type="datetimeFigureOut">
              <a:rPr lang="fr-FR" smtClean="0"/>
              <a:t>05/11/2015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0B715-E8B3-47C0-9AFD-AF0414147C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7231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657CA-B81B-42ED-B142-8A4AADDFA1CF}" type="datetimeFigureOut">
              <a:rPr lang="fr-FR" smtClean="0"/>
              <a:t>05/11/2015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0B715-E8B3-47C0-9AFD-AF0414147C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7830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657CA-B81B-42ED-B142-8A4AADDFA1CF}" type="datetimeFigureOut">
              <a:rPr lang="fr-FR" smtClean="0"/>
              <a:t>05/11/2015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0B715-E8B3-47C0-9AFD-AF0414147C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0588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657CA-B81B-42ED-B142-8A4AADDFA1CF}" type="datetimeFigureOut">
              <a:rPr lang="fr-FR" smtClean="0"/>
              <a:t>05/11/2015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0B715-E8B3-47C0-9AFD-AF0414147C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9620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657CA-B81B-42ED-B142-8A4AADDFA1CF}" type="datetimeFigureOut">
              <a:rPr lang="fr-FR" smtClean="0"/>
              <a:t>05/11/2015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0B715-E8B3-47C0-9AFD-AF0414147C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0090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657CA-B81B-42ED-B142-8A4AADDFA1CF}" type="datetimeFigureOut">
              <a:rPr lang="fr-FR" smtClean="0"/>
              <a:t>05/11/2015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0B715-E8B3-47C0-9AFD-AF0414147C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7489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657CA-B81B-42ED-B142-8A4AADDFA1CF}" type="datetimeFigureOut">
              <a:rPr lang="fr-FR" smtClean="0"/>
              <a:t>05/11/2015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0B715-E8B3-47C0-9AFD-AF0414147C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1628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B657CA-B81B-42ED-B142-8A4AADDFA1CF}" type="datetimeFigureOut">
              <a:rPr lang="fr-FR" smtClean="0"/>
              <a:t>05/11/2015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80B715-E8B3-47C0-9AFD-AF0414147CD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1191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084937" y="5358"/>
            <a:ext cx="5015455" cy="455788"/>
          </a:xfrm>
          <a:solidFill>
            <a:srgbClr val="FFFF00"/>
          </a:solidFill>
        </p:spPr>
        <p:txBody>
          <a:bodyPr>
            <a:normAutofit lnSpcReduction="10000"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fr-F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Thème</a:t>
            </a:r>
            <a:r>
              <a:rPr lang="fr-FR" sz="2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fr-F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de la séance:</a:t>
            </a:r>
          </a:p>
        </p:txBody>
      </p:sp>
      <p:sp>
        <p:nvSpPr>
          <p:cNvPr id="1033" name="ZoneTexte 1032"/>
          <p:cNvSpPr txBox="1"/>
          <p:nvPr/>
        </p:nvSpPr>
        <p:spPr>
          <a:xfrm>
            <a:off x="12034" y="5358"/>
            <a:ext cx="1195697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 smtClean="0"/>
              <a:t>Matériel</a:t>
            </a:r>
            <a:endParaRPr lang="fr-FR" dirty="0"/>
          </a:p>
        </p:txBody>
      </p:sp>
      <p:sp>
        <p:nvSpPr>
          <p:cNvPr id="23" name="ZoneTexte 22"/>
          <p:cNvSpPr txBox="1"/>
          <p:nvPr/>
        </p:nvSpPr>
        <p:spPr>
          <a:xfrm>
            <a:off x="1437378" y="650805"/>
            <a:ext cx="308528" cy="2211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/>
              <a:t>20</a:t>
            </a:r>
            <a:endParaRPr lang="fr-FR" sz="800" dirty="0"/>
          </a:p>
        </p:txBody>
      </p:sp>
      <p:pic>
        <p:nvPicPr>
          <p:cNvPr id="1027" name="Picture 3" descr="C:\Users\antoine\AppData\Local\Microsoft\Windows\Temporary Internet Files\Content.IE5\LDK3KDWD\Ballon_de_handball.svg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2807" y="449587"/>
            <a:ext cx="119083" cy="121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30" name="Groupe 1029"/>
          <p:cNvGrpSpPr/>
          <p:nvPr/>
        </p:nvGrpSpPr>
        <p:grpSpPr>
          <a:xfrm>
            <a:off x="12034" y="370138"/>
            <a:ext cx="1661864" cy="539397"/>
            <a:chOff x="749896" y="764704"/>
            <a:chExt cx="1661864" cy="525425"/>
          </a:xfrm>
        </p:grpSpPr>
        <p:grpSp>
          <p:nvGrpSpPr>
            <p:cNvPr id="21" name="Groupe 20"/>
            <p:cNvGrpSpPr/>
            <p:nvPr/>
          </p:nvGrpSpPr>
          <p:grpSpPr>
            <a:xfrm>
              <a:off x="749896" y="764704"/>
              <a:ext cx="1661864" cy="525425"/>
              <a:chOff x="749896" y="764704"/>
              <a:chExt cx="1517848" cy="525425"/>
            </a:xfrm>
          </p:grpSpPr>
          <p:sp>
            <p:nvSpPr>
              <p:cNvPr id="4" name="Rectangle 3"/>
              <p:cNvSpPr/>
              <p:nvPr/>
            </p:nvSpPr>
            <p:spPr>
              <a:xfrm>
                <a:off x="749896" y="764704"/>
                <a:ext cx="1517848" cy="50405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8" name="Connecteur droit 7"/>
              <p:cNvCxnSpPr/>
              <p:nvPr/>
            </p:nvCxnSpPr>
            <p:spPr>
              <a:xfrm>
                <a:off x="971600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Connecteur droit 8"/>
              <p:cNvCxnSpPr/>
              <p:nvPr/>
            </p:nvCxnSpPr>
            <p:spPr>
              <a:xfrm>
                <a:off x="1187624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Connecteur droit 9"/>
              <p:cNvCxnSpPr/>
              <p:nvPr/>
            </p:nvCxnSpPr>
            <p:spPr>
              <a:xfrm>
                <a:off x="1403648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Connecteur droit 10"/>
              <p:cNvCxnSpPr/>
              <p:nvPr/>
            </p:nvCxnSpPr>
            <p:spPr>
              <a:xfrm>
                <a:off x="1619672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Connecteur droit 11"/>
              <p:cNvCxnSpPr/>
              <p:nvPr/>
            </p:nvCxnSpPr>
            <p:spPr>
              <a:xfrm>
                <a:off x="1835696" y="786073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Connecteur droit 12"/>
              <p:cNvCxnSpPr/>
              <p:nvPr/>
            </p:nvCxnSpPr>
            <p:spPr>
              <a:xfrm>
                <a:off x="2051720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Connecteur droit 13"/>
              <p:cNvCxnSpPr>
                <a:stCxn id="4" idx="1"/>
                <a:endCxn id="4" idx="3"/>
              </p:cNvCxnSpPr>
              <p:nvPr/>
            </p:nvCxnSpPr>
            <p:spPr>
              <a:xfrm>
                <a:off x="749896" y="1016732"/>
                <a:ext cx="1517848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6" name="ZoneTexte 25"/>
            <p:cNvSpPr txBox="1"/>
            <p:nvPr/>
          </p:nvSpPr>
          <p:spPr>
            <a:xfrm>
              <a:off x="1938719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/>
                <a:t>20</a:t>
              </a:r>
              <a:endParaRPr lang="fr-FR" sz="800" dirty="0"/>
            </a:p>
          </p:txBody>
        </p:sp>
        <p:sp>
          <p:nvSpPr>
            <p:cNvPr id="29" name="ZoneTexte 28"/>
            <p:cNvSpPr txBox="1"/>
            <p:nvPr/>
          </p:nvSpPr>
          <p:spPr>
            <a:xfrm>
              <a:off x="1702198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/>
                <a:t>2</a:t>
              </a:r>
              <a:endParaRPr lang="fr-FR" sz="800" dirty="0"/>
            </a:p>
          </p:txBody>
        </p:sp>
        <p:sp>
          <p:nvSpPr>
            <p:cNvPr id="30" name="ZoneTexte 29"/>
            <p:cNvSpPr txBox="1"/>
            <p:nvPr/>
          </p:nvSpPr>
          <p:spPr>
            <a:xfrm>
              <a:off x="1465677" y="1053753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/>
                <a:t>6</a:t>
              </a:r>
            </a:p>
          </p:txBody>
        </p:sp>
        <p:sp>
          <p:nvSpPr>
            <p:cNvPr id="31" name="ZoneTexte 30"/>
            <p:cNvSpPr txBox="1"/>
            <p:nvPr/>
          </p:nvSpPr>
          <p:spPr>
            <a:xfrm>
              <a:off x="1229156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/>
                <a:t>8</a:t>
              </a:r>
            </a:p>
          </p:txBody>
        </p:sp>
        <p:sp>
          <p:nvSpPr>
            <p:cNvPr id="32" name="ZoneTexte 31"/>
            <p:cNvSpPr txBox="1"/>
            <p:nvPr/>
          </p:nvSpPr>
          <p:spPr>
            <a:xfrm>
              <a:off x="992636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/>
                <a:t>0</a:t>
              </a:r>
              <a:endParaRPr lang="fr-FR" sz="800" dirty="0"/>
            </a:p>
          </p:txBody>
        </p:sp>
        <p:sp>
          <p:nvSpPr>
            <p:cNvPr id="33" name="ZoneTexte 32"/>
            <p:cNvSpPr txBox="1"/>
            <p:nvPr/>
          </p:nvSpPr>
          <p:spPr>
            <a:xfrm>
              <a:off x="749896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/>
                <a:t>2</a:t>
              </a:r>
              <a:endParaRPr lang="fr-FR" sz="800" dirty="0"/>
            </a:p>
          </p:txBody>
        </p:sp>
      </p:grpSp>
      <p:sp>
        <p:nvSpPr>
          <p:cNvPr id="24" name="Triangle isocèle 23"/>
          <p:cNvSpPr/>
          <p:nvPr/>
        </p:nvSpPr>
        <p:spPr>
          <a:xfrm>
            <a:off x="1036342" y="392074"/>
            <a:ext cx="61491" cy="236793"/>
          </a:xfrm>
          <a:prstGeom prst="triangle">
            <a:avLst/>
          </a:prstGeom>
          <a:solidFill>
            <a:srgbClr val="FFC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Triangle isocèle 24"/>
          <p:cNvSpPr/>
          <p:nvPr/>
        </p:nvSpPr>
        <p:spPr>
          <a:xfrm>
            <a:off x="1241525" y="497557"/>
            <a:ext cx="144016" cy="73923"/>
          </a:xfrm>
          <a:prstGeom prst="triangle">
            <a:avLst/>
          </a:prstGeom>
          <a:solidFill>
            <a:srgbClr val="FF0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Ellipse 33"/>
          <p:cNvSpPr/>
          <p:nvPr/>
        </p:nvSpPr>
        <p:spPr>
          <a:xfrm>
            <a:off x="738485" y="510470"/>
            <a:ext cx="216024" cy="7392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39" name="Groupe 38"/>
          <p:cNvGrpSpPr/>
          <p:nvPr/>
        </p:nvGrpSpPr>
        <p:grpSpPr>
          <a:xfrm>
            <a:off x="563302" y="391286"/>
            <a:ext cx="45719" cy="221768"/>
            <a:chOff x="1430628" y="1412776"/>
            <a:chExt cx="45719" cy="318119"/>
          </a:xfrm>
          <a:solidFill>
            <a:srgbClr val="00B0F0"/>
          </a:solidFill>
        </p:grpSpPr>
        <p:cxnSp>
          <p:nvCxnSpPr>
            <p:cNvPr id="37" name="Connecteur droit 36"/>
            <p:cNvCxnSpPr/>
            <p:nvPr/>
          </p:nvCxnSpPr>
          <p:spPr>
            <a:xfrm>
              <a:off x="1455840" y="1412776"/>
              <a:ext cx="0" cy="288032"/>
            </a:xfrm>
            <a:prstGeom prst="line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rapèze 37"/>
            <p:cNvSpPr/>
            <p:nvPr/>
          </p:nvSpPr>
          <p:spPr>
            <a:xfrm>
              <a:off x="1430628" y="1685176"/>
              <a:ext cx="45719" cy="45719"/>
            </a:xfrm>
            <a:prstGeom prst="trapezoid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029" name="Groupe 1028"/>
          <p:cNvGrpSpPr/>
          <p:nvPr/>
        </p:nvGrpSpPr>
        <p:grpSpPr>
          <a:xfrm>
            <a:off x="33608" y="434994"/>
            <a:ext cx="208073" cy="157086"/>
            <a:chOff x="1115616" y="1466782"/>
            <a:chExt cx="231267" cy="162018"/>
          </a:xfrm>
        </p:grpSpPr>
        <p:cxnSp>
          <p:nvCxnSpPr>
            <p:cNvPr id="41" name="Connecteur droit 40"/>
            <p:cNvCxnSpPr/>
            <p:nvPr/>
          </p:nvCxnSpPr>
          <p:spPr>
            <a:xfrm flipV="1">
              <a:off x="1115616" y="1484784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Connecteur droit 43"/>
            <p:cNvCxnSpPr/>
            <p:nvPr/>
          </p:nvCxnSpPr>
          <p:spPr>
            <a:xfrm flipV="1">
              <a:off x="1301164" y="1484784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Connecteur droit 44"/>
            <p:cNvCxnSpPr/>
            <p:nvPr/>
          </p:nvCxnSpPr>
          <p:spPr>
            <a:xfrm>
              <a:off x="1115616" y="1484784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Connecteur droit 47"/>
            <p:cNvCxnSpPr/>
            <p:nvPr/>
          </p:nvCxnSpPr>
          <p:spPr>
            <a:xfrm flipV="1">
              <a:off x="1115616" y="1466782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Connecteur droit 50"/>
            <p:cNvCxnSpPr/>
            <p:nvPr/>
          </p:nvCxnSpPr>
          <p:spPr>
            <a:xfrm flipV="1">
              <a:off x="1300496" y="1466782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Connecteur droit 52"/>
            <p:cNvCxnSpPr/>
            <p:nvPr/>
          </p:nvCxnSpPr>
          <p:spPr>
            <a:xfrm flipV="1">
              <a:off x="1346883" y="1466782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Connecteur droit 53"/>
            <p:cNvCxnSpPr/>
            <p:nvPr/>
          </p:nvCxnSpPr>
          <p:spPr>
            <a:xfrm flipV="1">
              <a:off x="1300496" y="1610798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Connecteur droit 54"/>
            <p:cNvCxnSpPr/>
            <p:nvPr/>
          </p:nvCxnSpPr>
          <p:spPr>
            <a:xfrm>
              <a:off x="1161335" y="1466782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Connecteur droit 58"/>
            <p:cNvCxnSpPr/>
            <p:nvPr/>
          </p:nvCxnSpPr>
          <p:spPr>
            <a:xfrm flipV="1">
              <a:off x="1163004" y="1466782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Connecteur droit 59"/>
            <p:cNvCxnSpPr/>
            <p:nvPr/>
          </p:nvCxnSpPr>
          <p:spPr>
            <a:xfrm flipV="1">
              <a:off x="1116665" y="1607108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Connecteur droit 60"/>
            <p:cNvCxnSpPr/>
            <p:nvPr/>
          </p:nvCxnSpPr>
          <p:spPr>
            <a:xfrm>
              <a:off x="1161335" y="1604919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2" name="Groupe 101"/>
          <p:cNvGrpSpPr/>
          <p:nvPr/>
        </p:nvGrpSpPr>
        <p:grpSpPr>
          <a:xfrm>
            <a:off x="320562" y="477841"/>
            <a:ext cx="92774" cy="92404"/>
            <a:chOff x="1115616" y="1466782"/>
            <a:chExt cx="231267" cy="162018"/>
          </a:xfrm>
        </p:grpSpPr>
        <p:cxnSp>
          <p:nvCxnSpPr>
            <p:cNvPr id="103" name="Connecteur droit 102"/>
            <p:cNvCxnSpPr/>
            <p:nvPr/>
          </p:nvCxnSpPr>
          <p:spPr>
            <a:xfrm flipV="1">
              <a:off x="1115616" y="1484784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Connecteur droit 103"/>
            <p:cNvCxnSpPr/>
            <p:nvPr/>
          </p:nvCxnSpPr>
          <p:spPr>
            <a:xfrm flipV="1">
              <a:off x="1301164" y="1484784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Connecteur droit 104"/>
            <p:cNvCxnSpPr/>
            <p:nvPr/>
          </p:nvCxnSpPr>
          <p:spPr>
            <a:xfrm>
              <a:off x="1115616" y="1484784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Connecteur droit 105"/>
            <p:cNvCxnSpPr/>
            <p:nvPr/>
          </p:nvCxnSpPr>
          <p:spPr>
            <a:xfrm flipV="1">
              <a:off x="1115616" y="1466782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Connecteur droit 106"/>
            <p:cNvCxnSpPr/>
            <p:nvPr/>
          </p:nvCxnSpPr>
          <p:spPr>
            <a:xfrm flipV="1">
              <a:off x="1300496" y="1466782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Connecteur droit 107"/>
            <p:cNvCxnSpPr/>
            <p:nvPr/>
          </p:nvCxnSpPr>
          <p:spPr>
            <a:xfrm flipV="1">
              <a:off x="1346883" y="1466782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Connecteur droit 108"/>
            <p:cNvCxnSpPr/>
            <p:nvPr/>
          </p:nvCxnSpPr>
          <p:spPr>
            <a:xfrm flipV="1">
              <a:off x="1300496" y="1610798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Connecteur droit 109"/>
            <p:cNvCxnSpPr/>
            <p:nvPr/>
          </p:nvCxnSpPr>
          <p:spPr>
            <a:xfrm>
              <a:off x="1161335" y="1466782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Connecteur droit 110"/>
            <p:cNvCxnSpPr/>
            <p:nvPr/>
          </p:nvCxnSpPr>
          <p:spPr>
            <a:xfrm flipV="1">
              <a:off x="1163004" y="1466782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Connecteur droit 111"/>
            <p:cNvCxnSpPr/>
            <p:nvPr/>
          </p:nvCxnSpPr>
          <p:spPr>
            <a:xfrm flipV="1">
              <a:off x="1116665" y="1607108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Connecteur droit 112"/>
            <p:cNvCxnSpPr/>
            <p:nvPr/>
          </p:nvCxnSpPr>
          <p:spPr>
            <a:xfrm>
              <a:off x="1161335" y="1604919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34" name="Rectangle 1033"/>
          <p:cNvSpPr/>
          <p:nvPr/>
        </p:nvSpPr>
        <p:spPr>
          <a:xfrm>
            <a:off x="0" y="909535"/>
            <a:ext cx="4067944" cy="8841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036" name="Connecteur droit 1035"/>
          <p:cNvCxnSpPr/>
          <p:nvPr/>
        </p:nvCxnSpPr>
        <p:spPr>
          <a:xfrm>
            <a:off x="1146942" y="909535"/>
            <a:ext cx="1" cy="88412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Connecteur droit 122"/>
          <p:cNvCxnSpPr/>
          <p:nvPr/>
        </p:nvCxnSpPr>
        <p:spPr>
          <a:xfrm>
            <a:off x="2722882" y="909535"/>
            <a:ext cx="1" cy="88412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Connecteur droit 128"/>
          <p:cNvCxnSpPr>
            <a:stCxn id="1034" idx="3"/>
            <a:endCxn id="1034" idx="1"/>
          </p:cNvCxnSpPr>
          <p:nvPr/>
        </p:nvCxnSpPr>
        <p:spPr>
          <a:xfrm flipH="1">
            <a:off x="0" y="1351599"/>
            <a:ext cx="406794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9" name="Connecteur droit avec flèche 1048"/>
          <p:cNvCxnSpPr/>
          <p:nvPr/>
        </p:nvCxnSpPr>
        <p:spPr>
          <a:xfrm>
            <a:off x="1253816" y="1162143"/>
            <a:ext cx="1194999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cteur droit avec flèche 63"/>
          <p:cNvCxnSpPr/>
          <p:nvPr/>
        </p:nvCxnSpPr>
        <p:spPr>
          <a:xfrm>
            <a:off x="80657" y="1162143"/>
            <a:ext cx="1059837" cy="0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Groupe 35"/>
          <p:cNvGrpSpPr/>
          <p:nvPr/>
        </p:nvGrpSpPr>
        <p:grpSpPr>
          <a:xfrm>
            <a:off x="2742766" y="1045558"/>
            <a:ext cx="1279549" cy="224489"/>
            <a:chOff x="46552" y="2768404"/>
            <a:chExt cx="1188823" cy="127985"/>
          </a:xfrm>
        </p:grpSpPr>
        <p:sp>
          <p:nvSpPr>
            <p:cNvPr id="27" name="Forme libre 26"/>
            <p:cNvSpPr/>
            <p:nvPr/>
          </p:nvSpPr>
          <p:spPr>
            <a:xfrm>
              <a:off x="46552" y="2768404"/>
              <a:ext cx="1055053" cy="127985"/>
            </a:xfrm>
            <a:custGeom>
              <a:avLst/>
              <a:gdLst>
                <a:gd name="connsiteX0" fmla="*/ 0 w 1619250"/>
                <a:gd name="connsiteY0" fmla="*/ 222446 h 255970"/>
                <a:gd name="connsiteX1" fmla="*/ 381000 w 1619250"/>
                <a:gd name="connsiteY1" fmla="*/ 3371 h 255970"/>
                <a:gd name="connsiteX2" fmla="*/ 533400 w 1619250"/>
                <a:gd name="connsiteY2" fmla="*/ 98621 h 255970"/>
                <a:gd name="connsiteX3" fmla="*/ 723900 w 1619250"/>
                <a:gd name="connsiteY3" fmla="*/ 222446 h 255970"/>
                <a:gd name="connsiteX4" fmla="*/ 1171575 w 1619250"/>
                <a:gd name="connsiteY4" fmla="*/ 31946 h 255970"/>
                <a:gd name="connsiteX5" fmla="*/ 1371600 w 1619250"/>
                <a:gd name="connsiteY5" fmla="*/ 222446 h 255970"/>
                <a:gd name="connsiteX6" fmla="*/ 1619250 w 1619250"/>
                <a:gd name="connsiteY6" fmla="*/ 251021 h 2559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19250" h="255970">
                  <a:moveTo>
                    <a:pt x="0" y="222446"/>
                  </a:moveTo>
                  <a:cubicBezTo>
                    <a:pt x="146050" y="123227"/>
                    <a:pt x="292100" y="24008"/>
                    <a:pt x="381000" y="3371"/>
                  </a:cubicBezTo>
                  <a:cubicBezTo>
                    <a:pt x="469900" y="-17266"/>
                    <a:pt x="476250" y="62108"/>
                    <a:pt x="533400" y="98621"/>
                  </a:cubicBezTo>
                  <a:cubicBezTo>
                    <a:pt x="590550" y="135133"/>
                    <a:pt x="617538" y="233558"/>
                    <a:pt x="723900" y="222446"/>
                  </a:cubicBezTo>
                  <a:cubicBezTo>
                    <a:pt x="830262" y="211334"/>
                    <a:pt x="1063625" y="31946"/>
                    <a:pt x="1171575" y="31946"/>
                  </a:cubicBezTo>
                  <a:cubicBezTo>
                    <a:pt x="1279525" y="31946"/>
                    <a:pt x="1296988" y="185934"/>
                    <a:pt x="1371600" y="222446"/>
                  </a:cubicBezTo>
                  <a:cubicBezTo>
                    <a:pt x="1446212" y="258958"/>
                    <a:pt x="1589088" y="260546"/>
                    <a:pt x="1619250" y="251021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35" name="Connecteur droit avec flèche 34"/>
            <p:cNvCxnSpPr>
              <a:stCxn id="27" idx="6"/>
            </p:cNvCxnSpPr>
            <p:nvPr/>
          </p:nvCxnSpPr>
          <p:spPr>
            <a:xfrm>
              <a:off x="1101605" y="2893915"/>
              <a:ext cx="133770" cy="2474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ZoneTexte 39"/>
          <p:cNvSpPr txBox="1"/>
          <p:nvPr/>
        </p:nvSpPr>
        <p:spPr>
          <a:xfrm>
            <a:off x="0" y="1436470"/>
            <a:ext cx="1281768" cy="3026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/>
              <a:t>Déplacement joueur</a:t>
            </a:r>
            <a:endParaRPr lang="fr-FR" sz="800" dirty="0"/>
          </a:p>
        </p:txBody>
      </p:sp>
      <p:sp>
        <p:nvSpPr>
          <p:cNvPr id="81" name="ZoneTexte 80"/>
          <p:cNvSpPr txBox="1"/>
          <p:nvPr/>
        </p:nvSpPr>
        <p:spPr>
          <a:xfrm>
            <a:off x="1139099" y="1454677"/>
            <a:ext cx="1281768" cy="3026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/>
              <a:t>Déplacement Ballon</a:t>
            </a:r>
            <a:endParaRPr lang="fr-FR" sz="800" dirty="0"/>
          </a:p>
        </p:txBody>
      </p:sp>
      <p:sp>
        <p:nvSpPr>
          <p:cNvPr id="82" name="ZoneTexte 81"/>
          <p:cNvSpPr txBox="1"/>
          <p:nvPr/>
        </p:nvSpPr>
        <p:spPr>
          <a:xfrm>
            <a:off x="2743224" y="1461179"/>
            <a:ext cx="1565642" cy="251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/>
              <a:t>Déplacement joueur/Ballon</a:t>
            </a:r>
            <a:endParaRPr lang="fr-FR" sz="800" dirty="0"/>
          </a:p>
        </p:txBody>
      </p:sp>
      <p:sp>
        <p:nvSpPr>
          <p:cNvPr id="56" name="ZoneTexte 55"/>
          <p:cNvSpPr txBox="1"/>
          <p:nvPr/>
        </p:nvSpPr>
        <p:spPr>
          <a:xfrm>
            <a:off x="4067944" y="908760"/>
            <a:ext cx="1620000" cy="36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/>
              <a:t>On a le ballon</a:t>
            </a:r>
            <a:endParaRPr lang="fr-FR" sz="1400" dirty="0"/>
          </a:p>
        </p:txBody>
      </p:sp>
      <p:sp>
        <p:nvSpPr>
          <p:cNvPr id="88" name="ZoneTexte 87"/>
          <p:cNvSpPr txBox="1"/>
          <p:nvPr/>
        </p:nvSpPr>
        <p:spPr>
          <a:xfrm>
            <a:off x="4067944" y="1271663"/>
            <a:ext cx="1620000" cy="52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/>
              <a:t>On a pas le ballon</a:t>
            </a:r>
            <a:endParaRPr lang="fr-FR" sz="1400" dirty="0"/>
          </a:p>
        </p:txBody>
      </p:sp>
      <p:sp>
        <p:nvSpPr>
          <p:cNvPr id="89" name="ZoneTexte 88"/>
          <p:cNvSpPr txBox="1"/>
          <p:nvPr/>
        </p:nvSpPr>
        <p:spPr>
          <a:xfrm>
            <a:off x="5580312" y="908760"/>
            <a:ext cx="1800000" cy="360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/>
              <a:t>Conserver /Progresser</a:t>
            </a:r>
            <a:endParaRPr lang="fr-FR" sz="1400" dirty="0"/>
          </a:p>
        </p:txBody>
      </p:sp>
      <p:sp>
        <p:nvSpPr>
          <p:cNvPr id="90" name="ZoneTexte 89"/>
          <p:cNvSpPr txBox="1"/>
          <p:nvPr/>
        </p:nvSpPr>
        <p:spPr>
          <a:xfrm>
            <a:off x="5581676" y="1263908"/>
            <a:ext cx="1798836" cy="52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/>
              <a:t>S’opposer  la Progression</a:t>
            </a:r>
            <a:endParaRPr lang="fr-FR" sz="1400" dirty="0"/>
          </a:p>
        </p:txBody>
      </p:sp>
      <p:sp>
        <p:nvSpPr>
          <p:cNvPr id="91" name="ZoneTexte 90"/>
          <p:cNvSpPr txBox="1"/>
          <p:nvPr/>
        </p:nvSpPr>
        <p:spPr>
          <a:xfrm>
            <a:off x="7380512" y="908760"/>
            <a:ext cx="1800000" cy="36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/>
              <a:t>Déséquilibrer/Finir</a:t>
            </a:r>
            <a:endParaRPr lang="fr-FR" sz="1400" dirty="0"/>
          </a:p>
        </p:txBody>
      </p:sp>
      <p:sp>
        <p:nvSpPr>
          <p:cNvPr id="92" name="ZoneTexte 91"/>
          <p:cNvSpPr txBox="1"/>
          <p:nvPr/>
        </p:nvSpPr>
        <p:spPr>
          <a:xfrm>
            <a:off x="7380512" y="1263908"/>
            <a:ext cx="1800000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/>
              <a:t>S’opposer pour Protéger son but</a:t>
            </a:r>
            <a:endParaRPr lang="fr-FR" sz="1400" dirty="0"/>
          </a:p>
        </p:txBody>
      </p:sp>
      <p:sp>
        <p:nvSpPr>
          <p:cNvPr id="96" name="Sous-titre 2"/>
          <p:cNvSpPr txBox="1">
            <a:spLocks/>
          </p:cNvSpPr>
          <p:nvPr/>
        </p:nvSpPr>
        <p:spPr>
          <a:xfrm>
            <a:off x="2420867" y="441815"/>
            <a:ext cx="6695184" cy="462249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400" b="1" dirty="0" smtClean="0">
                <a:ln w="1905">
                  <a:solidFill>
                    <a:schemeClr val="tx1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Occuper l’espace en Largeur et </a:t>
            </a:r>
            <a:r>
              <a:rPr lang="fr-FR" sz="2400" b="1" dirty="0">
                <a:ln w="1905">
                  <a:solidFill>
                    <a:schemeClr val="tx1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Profondeur</a:t>
            </a:r>
          </a:p>
        </p:txBody>
      </p:sp>
      <p:pic>
        <p:nvPicPr>
          <p:cNvPr id="116" name="Picture 8" descr="C:\Users\antoine\AppData\Local\Microsoft\Windows\Temporary Internet Files\Content.IE5\WZG8ZIPE\493px-Soccer_field_-_empty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3176844" y="894500"/>
            <a:ext cx="5064338" cy="6814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ZoneTexte 17"/>
          <p:cNvSpPr txBox="1"/>
          <p:nvPr/>
        </p:nvSpPr>
        <p:spPr>
          <a:xfrm>
            <a:off x="34552" y="1916832"/>
            <a:ext cx="194516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u="sng" dirty="0" smtClean="0"/>
              <a:t>exercice</a:t>
            </a:r>
            <a:endParaRPr lang="fr-FR" b="1" u="sng" dirty="0"/>
          </a:p>
        </p:txBody>
      </p:sp>
      <p:sp>
        <p:nvSpPr>
          <p:cNvPr id="19" name="ZoneTexte 18"/>
          <p:cNvSpPr txBox="1"/>
          <p:nvPr/>
        </p:nvSpPr>
        <p:spPr>
          <a:xfrm>
            <a:off x="37641" y="2426675"/>
            <a:ext cx="2233192" cy="10156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200" b="1" u="sng" dirty="0" smtClean="0"/>
              <a:t>Consignes: 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fr-FR" sz="1200" dirty="0" smtClean="0"/>
              <a:t>Précision et dosage des passes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endParaRPr lang="fr-FR" sz="1200" dirty="0"/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fr-FR" sz="1200" dirty="0" smtClean="0"/>
              <a:t>Faire l’appel au bon moment</a:t>
            </a:r>
            <a:endParaRPr lang="fr-FR" sz="1200" dirty="0"/>
          </a:p>
        </p:txBody>
      </p:sp>
      <p:sp>
        <p:nvSpPr>
          <p:cNvPr id="175" name="ZoneTexte 174"/>
          <p:cNvSpPr txBox="1"/>
          <p:nvPr/>
        </p:nvSpPr>
        <p:spPr>
          <a:xfrm>
            <a:off x="107504" y="5507940"/>
            <a:ext cx="1945160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dirty="0" smtClean="0"/>
              <a:t>Temps :20’ </a:t>
            </a:r>
            <a:endParaRPr lang="fr-FR" b="1" dirty="0"/>
          </a:p>
        </p:txBody>
      </p:sp>
      <p:sp>
        <p:nvSpPr>
          <p:cNvPr id="132" name="Ellipse 131"/>
          <p:cNvSpPr/>
          <p:nvPr/>
        </p:nvSpPr>
        <p:spPr>
          <a:xfrm rot="10800000" flipV="1">
            <a:off x="5730299" y="8134612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4" name="Ellipse 133"/>
          <p:cNvSpPr/>
          <p:nvPr/>
        </p:nvSpPr>
        <p:spPr>
          <a:xfrm rot="10800000" flipV="1">
            <a:off x="6166538" y="8115716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5" name="Ellipse 134"/>
          <p:cNvSpPr/>
          <p:nvPr/>
        </p:nvSpPr>
        <p:spPr>
          <a:xfrm rot="10800000" flipV="1">
            <a:off x="5835412" y="10138137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248" name="Groupe 247"/>
          <p:cNvGrpSpPr/>
          <p:nvPr/>
        </p:nvGrpSpPr>
        <p:grpSpPr>
          <a:xfrm>
            <a:off x="2679816" y="3111673"/>
            <a:ext cx="3945518" cy="3199562"/>
            <a:chOff x="2679816" y="3111673"/>
            <a:chExt cx="3945518" cy="3199562"/>
          </a:xfrm>
        </p:grpSpPr>
        <p:sp>
          <p:nvSpPr>
            <p:cNvPr id="215" name="Triangle isocèle 214"/>
            <p:cNvSpPr/>
            <p:nvPr/>
          </p:nvSpPr>
          <p:spPr>
            <a:xfrm>
              <a:off x="4733928" y="5589076"/>
              <a:ext cx="144016" cy="73923"/>
            </a:xfrm>
            <a:prstGeom prst="triangle">
              <a:avLst/>
            </a:prstGeom>
            <a:solidFill>
              <a:srgbClr val="00B0F0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17" name="Triangle isocèle 216"/>
            <p:cNvSpPr/>
            <p:nvPr/>
          </p:nvSpPr>
          <p:spPr>
            <a:xfrm>
              <a:off x="6026963" y="5019995"/>
              <a:ext cx="144016" cy="73923"/>
            </a:xfrm>
            <a:prstGeom prst="triangle">
              <a:avLst/>
            </a:prstGeom>
            <a:solidFill>
              <a:srgbClr val="FFFF00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19" name="Triangle isocèle 218"/>
            <p:cNvSpPr/>
            <p:nvPr/>
          </p:nvSpPr>
          <p:spPr>
            <a:xfrm>
              <a:off x="4456238" y="4041143"/>
              <a:ext cx="144016" cy="73923"/>
            </a:xfrm>
            <a:prstGeom prst="triangle">
              <a:avLst/>
            </a:prstGeom>
            <a:solidFill>
              <a:srgbClr val="FFFF00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20" name="Ellipse 219"/>
            <p:cNvSpPr/>
            <p:nvPr/>
          </p:nvSpPr>
          <p:spPr>
            <a:xfrm rot="10800000" flipV="1">
              <a:off x="6165269" y="4161779"/>
              <a:ext cx="132531" cy="106225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23" name="Ellipse 222"/>
            <p:cNvSpPr/>
            <p:nvPr/>
          </p:nvSpPr>
          <p:spPr>
            <a:xfrm rot="10800000" flipV="1">
              <a:off x="5989417" y="4223397"/>
              <a:ext cx="132531" cy="106225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24" name="Ellipse 223"/>
            <p:cNvSpPr/>
            <p:nvPr/>
          </p:nvSpPr>
          <p:spPr>
            <a:xfrm rot="10800000" flipV="1">
              <a:off x="5805895" y="4193894"/>
              <a:ext cx="132531" cy="106225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29" name="Ellipse 228"/>
            <p:cNvSpPr/>
            <p:nvPr/>
          </p:nvSpPr>
          <p:spPr>
            <a:xfrm rot="10800000" flipV="1">
              <a:off x="5039809" y="3164786"/>
              <a:ext cx="132531" cy="106225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30" name="Ellipse 229"/>
            <p:cNvSpPr/>
            <p:nvPr/>
          </p:nvSpPr>
          <p:spPr>
            <a:xfrm rot="10800000" flipV="1">
              <a:off x="5172340" y="3111673"/>
              <a:ext cx="132531" cy="106225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31" name="Ellipse 230"/>
            <p:cNvSpPr/>
            <p:nvPr/>
          </p:nvSpPr>
          <p:spPr>
            <a:xfrm rot="10800000" flipV="1">
              <a:off x="5028324" y="3389225"/>
              <a:ext cx="132531" cy="106225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238" name="Picture 3" descr="C:\Users\antoine\AppData\Local\Microsoft\Windows\Temporary Internet Files\Content.IE5\LDK3KDWD\Ballon_de_handball.svg[1]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00017" y="4096510"/>
              <a:ext cx="175853" cy="18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239" name="Connecteur droit avec flèche 238"/>
            <p:cNvCxnSpPr>
              <a:stCxn id="238" idx="3"/>
            </p:cNvCxnSpPr>
            <p:nvPr/>
          </p:nvCxnSpPr>
          <p:spPr>
            <a:xfrm flipH="1" flipV="1">
              <a:off x="5154723" y="3533500"/>
              <a:ext cx="621147" cy="65301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Connecteur droit avec flèche 239"/>
            <p:cNvCxnSpPr/>
            <p:nvPr/>
          </p:nvCxnSpPr>
          <p:spPr>
            <a:xfrm flipH="1" flipV="1">
              <a:off x="3779912" y="6093296"/>
              <a:ext cx="1908031" cy="144017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Connecteur droit avec flèche 113"/>
            <p:cNvCxnSpPr/>
            <p:nvPr/>
          </p:nvCxnSpPr>
          <p:spPr>
            <a:xfrm flipH="1" flipV="1">
              <a:off x="4716016" y="4161779"/>
              <a:ext cx="992997" cy="110570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Connecteur droit avec flèche 114"/>
            <p:cNvCxnSpPr/>
            <p:nvPr/>
          </p:nvCxnSpPr>
          <p:spPr>
            <a:xfrm>
              <a:off x="4716016" y="4193894"/>
              <a:ext cx="496498" cy="819282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Connecteur droit avec flèche 117"/>
            <p:cNvCxnSpPr/>
            <p:nvPr/>
          </p:nvCxnSpPr>
          <p:spPr>
            <a:xfrm flipH="1">
              <a:off x="4716016" y="3602328"/>
              <a:ext cx="471089" cy="494182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Connecteur droit avec flèche 120"/>
            <p:cNvCxnSpPr/>
            <p:nvPr/>
          </p:nvCxnSpPr>
          <p:spPr>
            <a:xfrm flipH="1">
              <a:off x="3635896" y="3217899"/>
              <a:ext cx="1392429" cy="943880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Connecteur droit avec flèche 123"/>
            <p:cNvCxnSpPr/>
            <p:nvPr/>
          </p:nvCxnSpPr>
          <p:spPr>
            <a:xfrm flipH="1">
              <a:off x="3779912" y="5093918"/>
              <a:ext cx="1432603" cy="99937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Connecteur droit avec flèche 124"/>
            <p:cNvCxnSpPr/>
            <p:nvPr/>
          </p:nvCxnSpPr>
          <p:spPr>
            <a:xfrm flipV="1">
              <a:off x="2860282" y="4115066"/>
              <a:ext cx="775614" cy="133016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8" name="Ellipse 127"/>
            <p:cNvSpPr/>
            <p:nvPr/>
          </p:nvSpPr>
          <p:spPr>
            <a:xfrm rot="10800000" flipV="1">
              <a:off x="5851436" y="5010790"/>
              <a:ext cx="132531" cy="106225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0" name="Triangle isocèle 129"/>
            <p:cNvSpPr/>
            <p:nvPr/>
          </p:nvSpPr>
          <p:spPr>
            <a:xfrm>
              <a:off x="5028324" y="3315302"/>
              <a:ext cx="144016" cy="73923"/>
            </a:xfrm>
            <a:prstGeom prst="triangle">
              <a:avLst/>
            </a:prstGeom>
            <a:solidFill>
              <a:srgbClr val="FFFF00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31" name="Connecteur droit avec flèche 130"/>
            <p:cNvCxnSpPr>
              <a:stCxn id="128" idx="6"/>
            </p:cNvCxnSpPr>
            <p:nvPr/>
          </p:nvCxnSpPr>
          <p:spPr>
            <a:xfrm flipH="1" flipV="1">
              <a:off x="5212514" y="5056956"/>
              <a:ext cx="638922" cy="6947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1" name="Triangle isocèle 140"/>
            <p:cNvSpPr/>
            <p:nvPr/>
          </p:nvSpPr>
          <p:spPr>
            <a:xfrm>
              <a:off x="2987824" y="5254266"/>
              <a:ext cx="144016" cy="73923"/>
            </a:xfrm>
            <a:prstGeom prst="triangle">
              <a:avLst/>
            </a:prstGeom>
            <a:solidFill>
              <a:srgbClr val="00B0F0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2" name="Triangle isocèle 141"/>
            <p:cNvSpPr/>
            <p:nvPr/>
          </p:nvSpPr>
          <p:spPr>
            <a:xfrm>
              <a:off x="3041353" y="4647506"/>
              <a:ext cx="144016" cy="73923"/>
            </a:xfrm>
            <a:prstGeom prst="triangle">
              <a:avLst/>
            </a:prstGeom>
            <a:solidFill>
              <a:srgbClr val="00B0F0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3" name="Triangle isocèle 142"/>
            <p:cNvSpPr/>
            <p:nvPr/>
          </p:nvSpPr>
          <p:spPr>
            <a:xfrm>
              <a:off x="3454037" y="4780146"/>
              <a:ext cx="144016" cy="73923"/>
            </a:xfrm>
            <a:prstGeom prst="triangle">
              <a:avLst/>
            </a:prstGeom>
            <a:solidFill>
              <a:srgbClr val="00B0F0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4" name="Triangle isocèle 143"/>
            <p:cNvSpPr/>
            <p:nvPr/>
          </p:nvSpPr>
          <p:spPr>
            <a:xfrm>
              <a:off x="4681728" y="4603535"/>
              <a:ext cx="144016" cy="73923"/>
            </a:xfrm>
            <a:prstGeom prst="triangle">
              <a:avLst/>
            </a:prstGeom>
            <a:solidFill>
              <a:srgbClr val="00B0F0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45" name="Triangle isocèle 144"/>
            <p:cNvSpPr/>
            <p:nvPr/>
          </p:nvSpPr>
          <p:spPr>
            <a:xfrm>
              <a:off x="4384230" y="5310636"/>
              <a:ext cx="144016" cy="73923"/>
            </a:xfrm>
            <a:prstGeom prst="triangle">
              <a:avLst/>
            </a:prstGeom>
            <a:solidFill>
              <a:srgbClr val="00B0F0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74" name="Triangle isocèle 173"/>
            <p:cNvSpPr/>
            <p:nvPr/>
          </p:nvSpPr>
          <p:spPr>
            <a:xfrm>
              <a:off x="5687943" y="6237312"/>
              <a:ext cx="144016" cy="73923"/>
            </a:xfrm>
            <a:prstGeom prst="triangle">
              <a:avLst/>
            </a:prstGeom>
            <a:solidFill>
              <a:srgbClr val="FFFF00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grpSp>
          <p:nvGrpSpPr>
            <p:cNvPr id="119" name="Groupe 118"/>
            <p:cNvGrpSpPr/>
            <p:nvPr/>
          </p:nvGrpSpPr>
          <p:grpSpPr>
            <a:xfrm rot="12561116">
              <a:off x="2679816" y="5709680"/>
              <a:ext cx="1135570" cy="215894"/>
              <a:chOff x="46552" y="2768404"/>
              <a:chExt cx="1188823" cy="127985"/>
            </a:xfrm>
          </p:grpSpPr>
          <p:sp>
            <p:nvSpPr>
              <p:cNvPr id="120" name="Forme libre 119"/>
              <p:cNvSpPr/>
              <p:nvPr/>
            </p:nvSpPr>
            <p:spPr>
              <a:xfrm>
                <a:off x="46552" y="2768404"/>
                <a:ext cx="1055053" cy="127985"/>
              </a:xfrm>
              <a:custGeom>
                <a:avLst/>
                <a:gdLst>
                  <a:gd name="connsiteX0" fmla="*/ 0 w 1619250"/>
                  <a:gd name="connsiteY0" fmla="*/ 222446 h 255970"/>
                  <a:gd name="connsiteX1" fmla="*/ 381000 w 1619250"/>
                  <a:gd name="connsiteY1" fmla="*/ 3371 h 255970"/>
                  <a:gd name="connsiteX2" fmla="*/ 533400 w 1619250"/>
                  <a:gd name="connsiteY2" fmla="*/ 98621 h 255970"/>
                  <a:gd name="connsiteX3" fmla="*/ 723900 w 1619250"/>
                  <a:gd name="connsiteY3" fmla="*/ 222446 h 255970"/>
                  <a:gd name="connsiteX4" fmla="*/ 1171575 w 1619250"/>
                  <a:gd name="connsiteY4" fmla="*/ 31946 h 255970"/>
                  <a:gd name="connsiteX5" fmla="*/ 1371600 w 1619250"/>
                  <a:gd name="connsiteY5" fmla="*/ 222446 h 255970"/>
                  <a:gd name="connsiteX6" fmla="*/ 1619250 w 1619250"/>
                  <a:gd name="connsiteY6" fmla="*/ 251021 h 2559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619250" h="255970">
                    <a:moveTo>
                      <a:pt x="0" y="222446"/>
                    </a:moveTo>
                    <a:cubicBezTo>
                      <a:pt x="146050" y="123227"/>
                      <a:pt x="292100" y="24008"/>
                      <a:pt x="381000" y="3371"/>
                    </a:cubicBezTo>
                    <a:cubicBezTo>
                      <a:pt x="469900" y="-17266"/>
                      <a:pt x="476250" y="62108"/>
                      <a:pt x="533400" y="98621"/>
                    </a:cubicBezTo>
                    <a:cubicBezTo>
                      <a:pt x="590550" y="135133"/>
                      <a:pt x="617538" y="233558"/>
                      <a:pt x="723900" y="222446"/>
                    </a:cubicBezTo>
                    <a:cubicBezTo>
                      <a:pt x="830262" y="211334"/>
                      <a:pt x="1063625" y="31946"/>
                      <a:pt x="1171575" y="31946"/>
                    </a:cubicBezTo>
                    <a:cubicBezTo>
                      <a:pt x="1279525" y="31946"/>
                      <a:pt x="1296988" y="185934"/>
                      <a:pt x="1371600" y="222446"/>
                    </a:cubicBezTo>
                    <a:cubicBezTo>
                      <a:pt x="1446212" y="258958"/>
                      <a:pt x="1589088" y="260546"/>
                      <a:pt x="1619250" y="251021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122" name="Connecteur droit avec flèche 121"/>
              <p:cNvCxnSpPr>
                <a:stCxn id="120" idx="6"/>
              </p:cNvCxnSpPr>
              <p:nvPr/>
            </p:nvCxnSpPr>
            <p:spPr>
              <a:xfrm>
                <a:off x="1101605" y="2893915"/>
                <a:ext cx="133770" cy="2474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6" name="Ellipse 125"/>
            <p:cNvSpPr/>
            <p:nvPr/>
          </p:nvSpPr>
          <p:spPr>
            <a:xfrm rot="10800000" flipV="1">
              <a:off x="5834143" y="6184200"/>
              <a:ext cx="132531" cy="106225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27" name="Ellipse 126"/>
            <p:cNvSpPr/>
            <p:nvPr/>
          </p:nvSpPr>
          <p:spPr>
            <a:xfrm rot="10800000" flipV="1">
              <a:off x="6061425" y="6112191"/>
              <a:ext cx="132531" cy="106225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3" name="Ellipse 132"/>
            <p:cNvSpPr/>
            <p:nvPr/>
          </p:nvSpPr>
          <p:spPr>
            <a:xfrm rot="10800000" flipV="1">
              <a:off x="6270382" y="6165304"/>
              <a:ext cx="132531" cy="106225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8" name="Ellipse 137"/>
            <p:cNvSpPr/>
            <p:nvPr/>
          </p:nvSpPr>
          <p:spPr>
            <a:xfrm rot="10800000" flipV="1">
              <a:off x="6492803" y="5013176"/>
              <a:ext cx="132531" cy="106225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9" name="Ellipse 138"/>
            <p:cNvSpPr/>
            <p:nvPr/>
          </p:nvSpPr>
          <p:spPr>
            <a:xfrm rot="10800000" flipV="1">
              <a:off x="6256281" y="4950731"/>
              <a:ext cx="132531" cy="106225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46" name="Connecteur droit avec flèche 145"/>
            <p:cNvCxnSpPr/>
            <p:nvPr/>
          </p:nvCxnSpPr>
          <p:spPr>
            <a:xfrm flipH="1">
              <a:off x="2743224" y="4096510"/>
              <a:ext cx="884291" cy="97571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49" name="Picture 3" descr="C:\Users\antoine\AppData\Local\Microsoft\Windows\Temporary Internet Files\Content.IE5\LDK3KDWD\Ballon_de_handball.svg[1]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64182" y="3860005"/>
              <a:ext cx="179243" cy="18347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50" name="Picture 3" descr="C:\Users\antoine\AppData\Local\Microsoft\Windows\Temporary Internet Files\Content.IE5\LDK3KDWD\Ballon_de_handball.svg[1]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82898" y="3920935"/>
              <a:ext cx="179243" cy="18347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51" name="Triangle isocèle 150"/>
            <p:cNvSpPr/>
            <p:nvPr/>
          </p:nvSpPr>
          <p:spPr>
            <a:xfrm>
              <a:off x="5016839" y="4529612"/>
              <a:ext cx="144016" cy="73923"/>
            </a:xfrm>
            <a:prstGeom prst="triangle">
              <a:avLst/>
            </a:prstGeom>
            <a:solidFill>
              <a:srgbClr val="00B0F0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2321105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084937" y="5358"/>
            <a:ext cx="5015455" cy="455788"/>
          </a:xfrm>
          <a:solidFill>
            <a:srgbClr val="FFFF00"/>
          </a:solidFill>
        </p:spPr>
        <p:txBody>
          <a:bodyPr>
            <a:normAutofit lnSpcReduction="10000"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fr-F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Thème</a:t>
            </a:r>
            <a:r>
              <a:rPr lang="fr-FR" sz="2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fr-F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de la séance:</a:t>
            </a:r>
          </a:p>
        </p:txBody>
      </p:sp>
      <p:sp>
        <p:nvSpPr>
          <p:cNvPr id="1033" name="ZoneTexte 1032"/>
          <p:cNvSpPr txBox="1"/>
          <p:nvPr/>
        </p:nvSpPr>
        <p:spPr>
          <a:xfrm>
            <a:off x="12034" y="5358"/>
            <a:ext cx="1195697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 smtClean="0"/>
              <a:t>Matériel</a:t>
            </a:r>
            <a:endParaRPr lang="fr-FR" dirty="0"/>
          </a:p>
        </p:txBody>
      </p:sp>
      <p:sp>
        <p:nvSpPr>
          <p:cNvPr id="23" name="ZoneTexte 22"/>
          <p:cNvSpPr txBox="1"/>
          <p:nvPr/>
        </p:nvSpPr>
        <p:spPr>
          <a:xfrm>
            <a:off x="1437378" y="650805"/>
            <a:ext cx="308528" cy="2211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/>
              <a:t>20</a:t>
            </a:r>
            <a:endParaRPr lang="fr-FR" sz="800" dirty="0"/>
          </a:p>
        </p:txBody>
      </p:sp>
      <p:pic>
        <p:nvPicPr>
          <p:cNvPr id="1027" name="Picture 3" descr="C:\Users\antoine\AppData\Local\Microsoft\Windows\Temporary Internet Files\Content.IE5\LDK3KDWD\Ballon_de_handball.svg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2807" y="449587"/>
            <a:ext cx="119083" cy="121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30" name="Groupe 1029"/>
          <p:cNvGrpSpPr/>
          <p:nvPr/>
        </p:nvGrpSpPr>
        <p:grpSpPr>
          <a:xfrm>
            <a:off x="12034" y="370138"/>
            <a:ext cx="1661864" cy="539397"/>
            <a:chOff x="749896" y="764704"/>
            <a:chExt cx="1661864" cy="525425"/>
          </a:xfrm>
        </p:grpSpPr>
        <p:grpSp>
          <p:nvGrpSpPr>
            <p:cNvPr id="21" name="Groupe 20"/>
            <p:cNvGrpSpPr/>
            <p:nvPr/>
          </p:nvGrpSpPr>
          <p:grpSpPr>
            <a:xfrm>
              <a:off x="749896" y="764704"/>
              <a:ext cx="1661864" cy="525425"/>
              <a:chOff x="749896" y="764704"/>
              <a:chExt cx="1517848" cy="525425"/>
            </a:xfrm>
          </p:grpSpPr>
          <p:sp>
            <p:nvSpPr>
              <p:cNvPr id="4" name="Rectangle 3"/>
              <p:cNvSpPr/>
              <p:nvPr/>
            </p:nvSpPr>
            <p:spPr>
              <a:xfrm>
                <a:off x="749896" y="764704"/>
                <a:ext cx="1517848" cy="50405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8" name="Connecteur droit 7"/>
              <p:cNvCxnSpPr/>
              <p:nvPr/>
            </p:nvCxnSpPr>
            <p:spPr>
              <a:xfrm>
                <a:off x="971600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Connecteur droit 8"/>
              <p:cNvCxnSpPr/>
              <p:nvPr/>
            </p:nvCxnSpPr>
            <p:spPr>
              <a:xfrm>
                <a:off x="1187624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Connecteur droit 9"/>
              <p:cNvCxnSpPr/>
              <p:nvPr/>
            </p:nvCxnSpPr>
            <p:spPr>
              <a:xfrm>
                <a:off x="1403648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Connecteur droit 10"/>
              <p:cNvCxnSpPr/>
              <p:nvPr/>
            </p:nvCxnSpPr>
            <p:spPr>
              <a:xfrm>
                <a:off x="1619672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Connecteur droit 11"/>
              <p:cNvCxnSpPr/>
              <p:nvPr/>
            </p:nvCxnSpPr>
            <p:spPr>
              <a:xfrm>
                <a:off x="1835696" y="786073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Connecteur droit 12"/>
              <p:cNvCxnSpPr/>
              <p:nvPr/>
            </p:nvCxnSpPr>
            <p:spPr>
              <a:xfrm>
                <a:off x="2051720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Connecteur droit 13"/>
              <p:cNvCxnSpPr>
                <a:stCxn id="4" idx="1"/>
                <a:endCxn id="4" idx="3"/>
              </p:cNvCxnSpPr>
              <p:nvPr/>
            </p:nvCxnSpPr>
            <p:spPr>
              <a:xfrm>
                <a:off x="749896" y="1016732"/>
                <a:ext cx="1517848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6" name="ZoneTexte 25"/>
            <p:cNvSpPr txBox="1"/>
            <p:nvPr/>
          </p:nvSpPr>
          <p:spPr>
            <a:xfrm>
              <a:off x="1938719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/>
                <a:t>20</a:t>
              </a:r>
              <a:endParaRPr lang="fr-FR" sz="800" dirty="0"/>
            </a:p>
          </p:txBody>
        </p:sp>
        <p:sp>
          <p:nvSpPr>
            <p:cNvPr id="29" name="ZoneTexte 28"/>
            <p:cNvSpPr txBox="1"/>
            <p:nvPr/>
          </p:nvSpPr>
          <p:spPr>
            <a:xfrm>
              <a:off x="1702198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/>
                <a:t>2</a:t>
              </a:r>
              <a:endParaRPr lang="fr-FR" sz="800" dirty="0"/>
            </a:p>
          </p:txBody>
        </p:sp>
        <p:sp>
          <p:nvSpPr>
            <p:cNvPr id="30" name="ZoneTexte 29"/>
            <p:cNvSpPr txBox="1"/>
            <p:nvPr/>
          </p:nvSpPr>
          <p:spPr>
            <a:xfrm>
              <a:off x="1465677" y="1053753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/>
                <a:t>6</a:t>
              </a:r>
            </a:p>
          </p:txBody>
        </p:sp>
        <p:sp>
          <p:nvSpPr>
            <p:cNvPr id="31" name="ZoneTexte 30"/>
            <p:cNvSpPr txBox="1"/>
            <p:nvPr/>
          </p:nvSpPr>
          <p:spPr>
            <a:xfrm>
              <a:off x="1229156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/>
                <a:t>8</a:t>
              </a:r>
            </a:p>
          </p:txBody>
        </p:sp>
        <p:sp>
          <p:nvSpPr>
            <p:cNvPr id="32" name="ZoneTexte 31"/>
            <p:cNvSpPr txBox="1"/>
            <p:nvPr/>
          </p:nvSpPr>
          <p:spPr>
            <a:xfrm>
              <a:off x="992636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/>
                <a:t>0</a:t>
              </a:r>
              <a:endParaRPr lang="fr-FR" sz="800" dirty="0"/>
            </a:p>
          </p:txBody>
        </p:sp>
        <p:sp>
          <p:nvSpPr>
            <p:cNvPr id="33" name="ZoneTexte 32"/>
            <p:cNvSpPr txBox="1"/>
            <p:nvPr/>
          </p:nvSpPr>
          <p:spPr>
            <a:xfrm>
              <a:off x="749896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/>
                <a:t>2</a:t>
              </a:r>
              <a:endParaRPr lang="fr-FR" sz="800" dirty="0"/>
            </a:p>
          </p:txBody>
        </p:sp>
      </p:grpSp>
      <p:sp>
        <p:nvSpPr>
          <p:cNvPr id="24" name="Triangle isocèle 23"/>
          <p:cNvSpPr/>
          <p:nvPr/>
        </p:nvSpPr>
        <p:spPr>
          <a:xfrm>
            <a:off x="1036342" y="392074"/>
            <a:ext cx="61491" cy="236793"/>
          </a:xfrm>
          <a:prstGeom prst="triangle">
            <a:avLst/>
          </a:prstGeom>
          <a:solidFill>
            <a:srgbClr val="FFC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Triangle isocèle 24"/>
          <p:cNvSpPr/>
          <p:nvPr/>
        </p:nvSpPr>
        <p:spPr>
          <a:xfrm>
            <a:off x="1241525" y="497557"/>
            <a:ext cx="144016" cy="73923"/>
          </a:xfrm>
          <a:prstGeom prst="triangle">
            <a:avLst/>
          </a:prstGeom>
          <a:solidFill>
            <a:srgbClr val="FF0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Ellipse 33"/>
          <p:cNvSpPr/>
          <p:nvPr/>
        </p:nvSpPr>
        <p:spPr>
          <a:xfrm>
            <a:off x="738485" y="510470"/>
            <a:ext cx="216024" cy="7392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39" name="Groupe 38"/>
          <p:cNvGrpSpPr/>
          <p:nvPr/>
        </p:nvGrpSpPr>
        <p:grpSpPr>
          <a:xfrm>
            <a:off x="563302" y="391286"/>
            <a:ext cx="45719" cy="221768"/>
            <a:chOff x="1430628" y="1412776"/>
            <a:chExt cx="45719" cy="318119"/>
          </a:xfrm>
          <a:solidFill>
            <a:srgbClr val="00B0F0"/>
          </a:solidFill>
        </p:grpSpPr>
        <p:cxnSp>
          <p:nvCxnSpPr>
            <p:cNvPr id="37" name="Connecteur droit 36"/>
            <p:cNvCxnSpPr/>
            <p:nvPr/>
          </p:nvCxnSpPr>
          <p:spPr>
            <a:xfrm>
              <a:off x="1455840" y="1412776"/>
              <a:ext cx="0" cy="288032"/>
            </a:xfrm>
            <a:prstGeom prst="line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rapèze 37"/>
            <p:cNvSpPr/>
            <p:nvPr/>
          </p:nvSpPr>
          <p:spPr>
            <a:xfrm>
              <a:off x="1430628" y="1685176"/>
              <a:ext cx="45719" cy="45719"/>
            </a:xfrm>
            <a:prstGeom prst="trapezoid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029" name="Groupe 1028"/>
          <p:cNvGrpSpPr/>
          <p:nvPr/>
        </p:nvGrpSpPr>
        <p:grpSpPr>
          <a:xfrm>
            <a:off x="33608" y="434994"/>
            <a:ext cx="208073" cy="157086"/>
            <a:chOff x="1115616" y="1466782"/>
            <a:chExt cx="231267" cy="162018"/>
          </a:xfrm>
        </p:grpSpPr>
        <p:cxnSp>
          <p:nvCxnSpPr>
            <p:cNvPr id="41" name="Connecteur droit 40"/>
            <p:cNvCxnSpPr/>
            <p:nvPr/>
          </p:nvCxnSpPr>
          <p:spPr>
            <a:xfrm flipV="1">
              <a:off x="1115616" y="1484784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Connecteur droit 43"/>
            <p:cNvCxnSpPr/>
            <p:nvPr/>
          </p:nvCxnSpPr>
          <p:spPr>
            <a:xfrm flipV="1">
              <a:off x="1301164" y="1484784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Connecteur droit 44"/>
            <p:cNvCxnSpPr/>
            <p:nvPr/>
          </p:nvCxnSpPr>
          <p:spPr>
            <a:xfrm>
              <a:off x="1115616" y="1484784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Connecteur droit 47"/>
            <p:cNvCxnSpPr/>
            <p:nvPr/>
          </p:nvCxnSpPr>
          <p:spPr>
            <a:xfrm flipV="1">
              <a:off x="1115616" y="1466782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Connecteur droit 50"/>
            <p:cNvCxnSpPr/>
            <p:nvPr/>
          </p:nvCxnSpPr>
          <p:spPr>
            <a:xfrm flipV="1">
              <a:off x="1300496" y="1466782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Connecteur droit 52"/>
            <p:cNvCxnSpPr/>
            <p:nvPr/>
          </p:nvCxnSpPr>
          <p:spPr>
            <a:xfrm flipV="1">
              <a:off x="1346883" y="1466782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Connecteur droit 53"/>
            <p:cNvCxnSpPr/>
            <p:nvPr/>
          </p:nvCxnSpPr>
          <p:spPr>
            <a:xfrm flipV="1">
              <a:off x="1300496" y="1610798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Connecteur droit 54"/>
            <p:cNvCxnSpPr/>
            <p:nvPr/>
          </p:nvCxnSpPr>
          <p:spPr>
            <a:xfrm>
              <a:off x="1161335" y="1466782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Connecteur droit 58"/>
            <p:cNvCxnSpPr/>
            <p:nvPr/>
          </p:nvCxnSpPr>
          <p:spPr>
            <a:xfrm flipV="1">
              <a:off x="1163004" y="1466782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Connecteur droit 59"/>
            <p:cNvCxnSpPr/>
            <p:nvPr/>
          </p:nvCxnSpPr>
          <p:spPr>
            <a:xfrm flipV="1">
              <a:off x="1116665" y="1607108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Connecteur droit 60"/>
            <p:cNvCxnSpPr/>
            <p:nvPr/>
          </p:nvCxnSpPr>
          <p:spPr>
            <a:xfrm>
              <a:off x="1161335" y="1604919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2" name="Groupe 101"/>
          <p:cNvGrpSpPr/>
          <p:nvPr/>
        </p:nvGrpSpPr>
        <p:grpSpPr>
          <a:xfrm>
            <a:off x="320562" y="477841"/>
            <a:ext cx="92774" cy="92404"/>
            <a:chOff x="1115616" y="1466782"/>
            <a:chExt cx="231267" cy="162018"/>
          </a:xfrm>
        </p:grpSpPr>
        <p:cxnSp>
          <p:nvCxnSpPr>
            <p:cNvPr id="103" name="Connecteur droit 102"/>
            <p:cNvCxnSpPr/>
            <p:nvPr/>
          </p:nvCxnSpPr>
          <p:spPr>
            <a:xfrm flipV="1">
              <a:off x="1115616" y="1484784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Connecteur droit 103"/>
            <p:cNvCxnSpPr/>
            <p:nvPr/>
          </p:nvCxnSpPr>
          <p:spPr>
            <a:xfrm flipV="1">
              <a:off x="1301164" y="1484784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Connecteur droit 104"/>
            <p:cNvCxnSpPr/>
            <p:nvPr/>
          </p:nvCxnSpPr>
          <p:spPr>
            <a:xfrm>
              <a:off x="1115616" y="1484784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Connecteur droit 105"/>
            <p:cNvCxnSpPr/>
            <p:nvPr/>
          </p:nvCxnSpPr>
          <p:spPr>
            <a:xfrm flipV="1">
              <a:off x="1115616" y="1466782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Connecteur droit 106"/>
            <p:cNvCxnSpPr/>
            <p:nvPr/>
          </p:nvCxnSpPr>
          <p:spPr>
            <a:xfrm flipV="1">
              <a:off x="1300496" y="1466782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Connecteur droit 107"/>
            <p:cNvCxnSpPr/>
            <p:nvPr/>
          </p:nvCxnSpPr>
          <p:spPr>
            <a:xfrm flipV="1">
              <a:off x="1346883" y="1466782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Connecteur droit 108"/>
            <p:cNvCxnSpPr/>
            <p:nvPr/>
          </p:nvCxnSpPr>
          <p:spPr>
            <a:xfrm flipV="1">
              <a:off x="1300496" y="1610798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Connecteur droit 109"/>
            <p:cNvCxnSpPr/>
            <p:nvPr/>
          </p:nvCxnSpPr>
          <p:spPr>
            <a:xfrm>
              <a:off x="1161335" y="1466782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Connecteur droit 110"/>
            <p:cNvCxnSpPr/>
            <p:nvPr/>
          </p:nvCxnSpPr>
          <p:spPr>
            <a:xfrm flipV="1">
              <a:off x="1163004" y="1466782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Connecteur droit 111"/>
            <p:cNvCxnSpPr/>
            <p:nvPr/>
          </p:nvCxnSpPr>
          <p:spPr>
            <a:xfrm flipV="1">
              <a:off x="1116665" y="1607108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Connecteur droit 112"/>
            <p:cNvCxnSpPr/>
            <p:nvPr/>
          </p:nvCxnSpPr>
          <p:spPr>
            <a:xfrm>
              <a:off x="1161335" y="1604919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34" name="Rectangle 1033"/>
          <p:cNvSpPr/>
          <p:nvPr/>
        </p:nvSpPr>
        <p:spPr>
          <a:xfrm>
            <a:off x="0" y="909535"/>
            <a:ext cx="4067944" cy="8841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036" name="Connecteur droit 1035"/>
          <p:cNvCxnSpPr/>
          <p:nvPr/>
        </p:nvCxnSpPr>
        <p:spPr>
          <a:xfrm>
            <a:off x="1146942" y="909535"/>
            <a:ext cx="1" cy="88412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Connecteur droit 122"/>
          <p:cNvCxnSpPr/>
          <p:nvPr/>
        </p:nvCxnSpPr>
        <p:spPr>
          <a:xfrm>
            <a:off x="2722882" y="909535"/>
            <a:ext cx="1" cy="88412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Connecteur droit 128"/>
          <p:cNvCxnSpPr>
            <a:stCxn id="1034" idx="3"/>
            <a:endCxn id="1034" idx="1"/>
          </p:cNvCxnSpPr>
          <p:nvPr/>
        </p:nvCxnSpPr>
        <p:spPr>
          <a:xfrm flipH="1">
            <a:off x="0" y="1351599"/>
            <a:ext cx="406794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9" name="Connecteur droit avec flèche 1048"/>
          <p:cNvCxnSpPr/>
          <p:nvPr/>
        </p:nvCxnSpPr>
        <p:spPr>
          <a:xfrm>
            <a:off x="1253816" y="1162143"/>
            <a:ext cx="1194999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cteur droit avec flèche 63"/>
          <p:cNvCxnSpPr/>
          <p:nvPr/>
        </p:nvCxnSpPr>
        <p:spPr>
          <a:xfrm>
            <a:off x="80657" y="1162143"/>
            <a:ext cx="1059837" cy="0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Groupe 35"/>
          <p:cNvGrpSpPr/>
          <p:nvPr/>
        </p:nvGrpSpPr>
        <p:grpSpPr>
          <a:xfrm>
            <a:off x="2742766" y="1045558"/>
            <a:ext cx="1279549" cy="224489"/>
            <a:chOff x="46552" y="2768404"/>
            <a:chExt cx="1188823" cy="127985"/>
          </a:xfrm>
        </p:grpSpPr>
        <p:sp>
          <p:nvSpPr>
            <p:cNvPr id="27" name="Forme libre 26"/>
            <p:cNvSpPr/>
            <p:nvPr/>
          </p:nvSpPr>
          <p:spPr>
            <a:xfrm>
              <a:off x="46552" y="2768404"/>
              <a:ext cx="1055053" cy="127985"/>
            </a:xfrm>
            <a:custGeom>
              <a:avLst/>
              <a:gdLst>
                <a:gd name="connsiteX0" fmla="*/ 0 w 1619250"/>
                <a:gd name="connsiteY0" fmla="*/ 222446 h 255970"/>
                <a:gd name="connsiteX1" fmla="*/ 381000 w 1619250"/>
                <a:gd name="connsiteY1" fmla="*/ 3371 h 255970"/>
                <a:gd name="connsiteX2" fmla="*/ 533400 w 1619250"/>
                <a:gd name="connsiteY2" fmla="*/ 98621 h 255970"/>
                <a:gd name="connsiteX3" fmla="*/ 723900 w 1619250"/>
                <a:gd name="connsiteY3" fmla="*/ 222446 h 255970"/>
                <a:gd name="connsiteX4" fmla="*/ 1171575 w 1619250"/>
                <a:gd name="connsiteY4" fmla="*/ 31946 h 255970"/>
                <a:gd name="connsiteX5" fmla="*/ 1371600 w 1619250"/>
                <a:gd name="connsiteY5" fmla="*/ 222446 h 255970"/>
                <a:gd name="connsiteX6" fmla="*/ 1619250 w 1619250"/>
                <a:gd name="connsiteY6" fmla="*/ 251021 h 2559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19250" h="255970">
                  <a:moveTo>
                    <a:pt x="0" y="222446"/>
                  </a:moveTo>
                  <a:cubicBezTo>
                    <a:pt x="146050" y="123227"/>
                    <a:pt x="292100" y="24008"/>
                    <a:pt x="381000" y="3371"/>
                  </a:cubicBezTo>
                  <a:cubicBezTo>
                    <a:pt x="469900" y="-17266"/>
                    <a:pt x="476250" y="62108"/>
                    <a:pt x="533400" y="98621"/>
                  </a:cubicBezTo>
                  <a:cubicBezTo>
                    <a:pt x="590550" y="135133"/>
                    <a:pt x="617538" y="233558"/>
                    <a:pt x="723900" y="222446"/>
                  </a:cubicBezTo>
                  <a:cubicBezTo>
                    <a:pt x="830262" y="211334"/>
                    <a:pt x="1063625" y="31946"/>
                    <a:pt x="1171575" y="31946"/>
                  </a:cubicBezTo>
                  <a:cubicBezTo>
                    <a:pt x="1279525" y="31946"/>
                    <a:pt x="1296988" y="185934"/>
                    <a:pt x="1371600" y="222446"/>
                  </a:cubicBezTo>
                  <a:cubicBezTo>
                    <a:pt x="1446212" y="258958"/>
                    <a:pt x="1589088" y="260546"/>
                    <a:pt x="1619250" y="251021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35" name="Connecteur droit avec flèche 34"/>
            <p:cNvCxnSpPr>
              <a:stCxn id="27" idx="6"/>
            </p:cNvCxnSpPr>
            <p:nvPr/>
          </p:nvCxnSpPr>
          <p:spPr>
            <a:xfrm>
              <a:off x="1101605" y="2893915"/>
              <a:ext cx="133770" cy="2474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ZoneTexte 39"/>
          <p:cNvSpPr txBox="1"/>
          <p:nvPr/>
        </p:nvSpPr>
        <p:spPr>
          <a:xfrm>
            <a:off x="0" y="1436470"/>
            <a:ext cx="1281768" cy="3026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/>
              <a:t>Déplacement joueur</a:t>
            </a:r>
            <a:endParaRPr lang="fr-FR" sz="800" dirty="0"/>
          </a:p>
        </p:txBody>
      </p:sp>
      <p:sp>
        <p:nvSpPr>
          <p:cNvPr id="81" name="ZoneTexte 80"/>
          <p:cNvSpPr txBox="1"/>
          <p:nvPr/>
        </p:nvSpPr>
        <p:spPr>
          <a:xfrm>
            <a:off x="1139099" y="1454677"/>
            <a:ext cx="1281768" cy="3026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/>
              <a:t>Déplacement Ballon</a:t>
            </a:r>
            <a:endParaRPr lang="fr-FR" sz="800" dirty="0"/>
          </a:p>
        </p:txBody>
      </p:sp>
      <p:sp>
        <p:nvSpPr>
          <p:cNvPr id="82" name="ZoneTexte 81"/>
          <p:cNvSpPr txBox="1"/>
          <p:nvPr/>
        </p:nvSpPr>
        <p:spPr>
          <a:xfrm>
            <a:off x="2743224" y="1461179"/>
            <a:ext cx="1565642" cy="251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/>
              <a:t>Déplacement joueur/Ballon</a:t>
            </a:r>
            <a:endParaRPr lang="fr-FR" sz="800" dirty="0"/>
          </a:p>
        </p:txBody>
      </p:sp>
      <p:sp>
        <p:nvSpPr>
          <p:cNvPr id="56" name="ZoneTexte 55"/>
          <p:cNvSpPr txBox="1"/>
          <p:nvPr/>
        </p:nvSpPr>
        <p:spPr>
          <a:xfrm>
            <a:off x="4067944" y="908760"/>
            <a:ext cx="1620000" cy="36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/>
              <a:t>On a le ballon</a:t>
            </a:r>
            <a:endParaRPr lang="fr-FR" sz="1400" dirty="0"/>
          </a:p>
        </p:txBody>
      </p:sp>
      <p:sp>
        <p:nvSpPr>
          <p:cNvPr id="88" name="ZoneTexte 87"/>
          <p:cNvSpPr txBox="1"/>
          <p:nvPr/>
        </p:nvSpPr>
        <p:spPr>
          <a:xfrm>
            <a:off x="4067944" y="1271663"/>
            <a:ext cx="1620000" cy="52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/>
              <a:t>On a pas le ballon</a:t>
            </a:r>
            <a:endParaRPr lang="fr-FR" sz="1400" dirty="0"/>
          </a:p>
        </p:txBody>
      </p:sp>
      <p:sp>
        <p:nvSpPr>
          <p:cNvPr id="89" name="ZoneTexte 88"/>
          <p:cNvSpPr txBox="1"/>
          <p:nvPr/>
        </p:nvSpPr>
        <p:spPr>
          <a:xfrm>
            <a:off x="5580312" y="908760"/>
            <a:ext cx="1800000" cy="360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/>
              <a:t>Conserver /Progresser</a:t>
            </a:r>
            <a:endParaRPr lang="fr-FR" sz="1400" dirty="0"/>
          </a:p>
        </p:txBody>
      </p:sp>
      <p:sp>
        <p:nvSpPr>
          <p:cNvPr id="90" name="ZoneTexte 89"/>
          <p:cNvSpPr txBox="1"/>
          <p:nvPr/>
        </p:nvSpPr>
        <p:spPr>
          <a:xfrm>
            <a:off x="5581676" y="1263908"/>
            <a:ext cx="1798836" cy="52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/>
              <a:t>S’opposer  la Progression</a:t>
            </a:r>
            <a:endParaRPr lang="fr-FR" sz="1400" dirty="0"/>
          </a:p>
        </p:txBody>
      </p:sp>
      <p:sp>
        <p:nvSpPr>
          <p:cNvPr id="91" name="ZoneTexte 90"/>
          <p:cNvSpPr txBox="1"/>
          <p:nvPr/>
        </p:nvSpPr>
        <p:spPr>
          <a:xfrm>
            <a:off x="7380512" y="908760"/>
            <a:ext cx="1800000" cy="36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/>
              <a:t>Déséquilibrer/Finir</a:t>
            </a:r>
            <a:endParaRPr lang="fr-FR" sz="1400" dirty="0"/>
          </a:p>
        </p:txBody>
      </p:sp>
      <p:sp>
        <p:nvSpPr>
          <p:cNvPr id="92" name="ZoneTexte 91"/>
          <p:cNvSpPr txBox="1"/>
          <p:nvPr/>
        </p:nvSpPr>
        <p:spPr>
          <a:xfrm>
            <a:off x="7380512" y="1263908"/>
            <a:ext cx="1800000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/>
              <a:t>S’opposer pour Protéger son but</a:t>
            </a:r>
            <a:endParaRPr lang="fr-FR" sz="1400" dirty="0"/>
          </a:p>
        </p:txBody>
      </p:sp>
      <p:sp>
        <p:nvSpPr>
          <p:cNvPr id="96" name="Sous-titre 2"/>
          <p:cNvSpPr txBox="1">
            <a:spLocks/>
          </p:cNvSpPr>
          <p:nvPr/>
        </p:nvSpPr>
        <p:spPr>
          <a:xfrm>
            <a:off x="2420867" y="441815"/>
            <a:ext cx="6695184" cy="462249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400" b="1" dirty="0" smtClean="0">
                <a:ln w="1905">
                  <a:solidFill>
                    <a:schemeClr val="tx1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Occuper l’espace en Largeur et </a:t>
            </a:r>
            <a:r>
              <a:rPr lang="fr-FR" sz="2400" b="1" dirty="0">
                <a:ln w="1905">
                  <a:solidFill>
                    <a:schemeClr val="tx1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Profondeur</a:t>
            </a:r>
          </a:p>
        </p:txBody>
      </p:sp>
      <p:pic>
        <p:nvPicPr>
          <p:cNvPr id="116" name="Picture 8" descr="C:\Users\antoine\AppData\Local\Microsoft\Windows\Temporary Internet Files\Content.IE5\WZG8ZIPE\493px-Soccer_field_-_empty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3176844" y="894500"/>
            <a:ext cx="5064338" cy="6814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ZoneTexte 17"/>
          <p:cNvSpPr txBox="1"/>
          <p:nvPr/>
        </p:nvSpPr>
        <p:spPr>
          <a:xfrm>
            <a:off x="34552" y="1916832"/>
            <a:ext cx="194516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u="sng" dirty="0" smtClean="0"/>
              <a:t>exercice</a:t>
            </a:r>
            <a:endParaRPr lang="fr-FR" b="1" u="sng" dirty="0"/>
          </a:p>
        </p:txBody>
      </p:sp>
      <p:sp>
        <p:nvSpPr>
          <p:cNvPr id="19" name="ZoneTexte 18"/>
          <p:cNvSpPr txBox="1"/>
          <p:nvPr/>
        </p:nvSpPr>
        <p:spPr>
          <a:xfrm>
            <a:off x="37641" y="2426675"/>
            <a:ext cx="2233192" cy="10156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200" b="1" u="sng" dirty="0" smtClean="0"/>
              <a:t>Consignes: 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fr-FR" sz="1200" dirty="0" smtClean="0"/>
              <a:t>Précision et dosage des passes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endParaRPr lang="fr-FR" sz="1200" dirty="0"/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fr-FR" sz="1200" dirty="0" smtClean="0"/>
              <a:t>Faire l’appel au bon moment</a:t>
            </a:r>
            <a:endParaRPr lang="fr-FR" sz="1200" dirty="0"/>
          </a:p>
        </p:txBody>
      </p:sp>
      <p:sp>
        <p:nvSpPr>
          <p:cNvPr id="175" name="ZoneTexte 174"/>
          <p:cNvSpPr txBox="1"/>
          <p:nvPr/>
        </p:nvSpPr>
        <p:spPr>
          <a:xfrm>
            <a:off x="107504" y="5507940"/>
            <a:ext cx="1945160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dirty="0" smtClean="0"/>
              <a:t>Temps :20’ </a:t>
            </a:r>
            <a:endParaRPr lang="fr-FR" b="1" dirty="0"/>
          </a:p>
        </p:txBody>
      </p:sp>
      <p:sp>
        <p:nvSpPr>
          <p:cNvPr id="132" name="Ellipse 131"/>
          <p:cNvSpPr/>
          <p:nvPr/>
        </p:nvSpPr>
        <p:spPr>
          <a:xfrm rot="10800000" flipV="1">
            <a:off x="5730299" y="8134612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4" name="Ellipse 133"/>
          <p:cNvSpPr/>
          <p:nvPr/>
        </p:nvSpPr>
        <p:spPr>
          <a:xfrm rot="10800000" flipV="1">
            <a:off x="6166538" y="8115716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5" name="Ellipse 134"/>
          <p:cNvSpPr/>
          <p:nvPr/>
        </p:nvSpPr>
        <p:spPr>
          <a:xfrm rot="10800000" flipV="1">
            <a:off x="5835412" y="10138137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95" name="Groupe 194"/>
          <p:cNvGrpSpPr/>
          <p:nvPr/>
        </p:nvGrpSpPr>
        <p:grpSpPr>
          <a:xfrm flipV="1">
            <a:off x="2627784" y="2426675"/>
            <a:ext cx="3945518" cy="2909142"/>
            <a:chOff x="2679816" y="3111673"/>
            <a:chExt cx="3945518" cy="3199562"/>
          </a:xfrm>
        </p:grpSpPr>
        <p:sp>
          <p:nvSpPr>
            <p:cNvPr id="196" name="Triangle isocèle 195"/>
            <p:cNvSpPr/>
            <p:nvPr/>
          </p:nvSpPr>
          <p:spPr>
            <a:xfrm>
              <a:off x="4733928" y="5589076"/>
              <a:ext cx="144016" cy="73923"/>
            </a:xfrm>
            <a:prstGeom prst="triangle">
              <a:avLst/>
            </a:prstGeom>
            <a:solidFill>
              <a:srgbClr val="00B0F0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97" name="Triangle isocèle 196"/>
            <p:cNvSpPr/>
            <p:nvPr/>
          </p:nvSpPr>
          <p:spPr>
            <a:xfrm>
              <a:off x="6026963" y="5019995"/>
              <a:ext cx="144016" cy="73923"/>
            </a:xfrm>
            <a:prstGeom prst="triangle">
              <a:avLst/>
            </a:prstGeom>
            <a:solidFill>
              <a:srgbClr val="FFFF00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98" name="Triangle isocèle 197"/>
            <p:cNvSpPr/>
            <p:nvPr/>
          </p:nvSpPr>
          <p:spPr>
            <a:xfrm>
              <a:off x="4456238" y="4041143"/>
              <a:ext cx="144016" cy="73923"/>
            </a:xfrm>
            <a:prstGeom prst="triangle">
              <a:avLst/>
            </a:prstGeom>
            <a:solidFill>
              <a:srgbClr val="FFFF00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99" name="Ellipse 198"/>
            <p:cNvSpPr/>
            <p:nvPr/>
          </p:nvSpPr>
          <p:spPr>
            <a:xfrm rot="10800000" flipV="1">
              <a:off x="6165269" y="4161779"/>
              <a:ext cx="132531" cy="106225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00" name="Ellipse 199"/>
            <p:cNvSpPr/>
            <p:nvPr/>
          </p:nvSpPr>
          <p:spPr>
            <a:xfrm rot="10800000" flipV="1">
              <a:off x="5989417" y="4223397"/>
              <a:ext cx="132531" cy="106225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01" name="Ellipse 200"/>
            <p:cNvSpPr/>
            <p:nvPr/>
          </p:nvSpPr>
          <p:spPr>
            <a:xfrm rot="10800000" flipV="1">
              <a:off x="5805895" y="4193894"/>
              <a:ext cx="132531" cy="106225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02" name="Ellipse 201"/>
            <p:cNvSpPr/>
            <p:nvPr/>
          </p:nvSpPr>
          <p:spPr>
            <a:xfrm rot="10800000" flipV="1">
              <a:off x="5039809" y="3164786"/>
              <a:ext cx="132531" cy="106225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03" name="Ellipse 202"/>
            <p:cNvSpPr/>
            <p:nvPr/>
          </p:nvSpPr>
          <p:spPr>
            <a:xfrm rot="10800000" flipV="1">
              <a:off x="5172340" y="3111673"/>
              <a:ext cx="132531" cy="106225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04" name="Ellipse 203"/>
            <p:cNvSpPr/>
            <p:nvPr/>
          </p:nvSpPr>
          <p:spPr>
            <a:xfrm rot="10800000" flipV="1">
              <a:off x="5028324" y="3389225"/>
              <a:ext cx="132531" cy="106225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205" name="Picture 3" descr="C:\Users\antoine\AppData\Local\Microsoft\Windows\Temporary Internet Files\Content.IE5\LDK3KDWD\Ballon_de_handball.svg[1]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600017" y="4096510"/>
              <a:ext cx="175853" cy="18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206" name="Connecteur droit avec flèche 205"/>
            <p:cNvCxnSpPr>
              <a:stCxn id="205" idx="3"/>
            </p:cNvCxnSpPr>
            <p:nvPr/>
          </p:nvCxnSpPr>
          <p:spPr>
            <a:xfrm flipH="1" flipV="1">
              <a:off x="5154723" y="3533500"/>
              <a:ext cx="621147" cy="65301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7" name="Connecteur droit avec flèche 206"/>
            <p:cNvCxnSpPr/>
            <p:nvPr/>
          </p:nvCxnSpPr>
          <p:spPr>
            <a:xfrm flipH="1" flipV="1">
              <a:off x="3779912" y="6093296"/>
              <a:ext cx="1908031" cy="144017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8" name="Connecteur droit avec flèche 207"/>
            <p:cNvCxnSpPr/>
            <p:nvPr/>
          </p:nvCxnSpPr>
          <p:spPr>
            <a:xfrm flipH="1" flipV="1">
              <a:off x="4716016" y="4161779"/>
              <a:ext cx="992997" cy="110570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Connecteur droit avec flèche 208"/>
            <p:cNvCxnSpPr/>
            <p:nvPr/>
          </p:nvCxnSpPr>
          <p:spPr>
            <a:xfrm>
              <a:off x="4716016" y="4193894"/>
              <a:ext cx="496498" cy="819282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Connecteur droit avec flèche 209"/>
            <p:cNvCxnSpPr/>
            <p:nvPr/>
          </p:nvCxnSpPr>
          <p:spPr>
            <a:xfrm flipH="1">
              <a:off x="4716016" y="3602328"/>
              <a:ext cx="471089" cy="494182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Connecteur droit avec flèche 210"/>
            <p:cNvCxnSpPr/>
            <p:nvPr/>
          </p:nvCxnSpPr>
          <p:spPr>
            <a:xfrm flipH="1">
              <a:off x="3635896" y="3217899"/>
              <a:ext cx="1392429" cy="943880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Connecteur droit avec flèche 211"/>
            <p:cNvCxnSpPr/>
            <p:nvPr/>
          </p:nvCxnSpPr>
          <p:spPr>
            <a:xfrm flipH="1">
              <a:off x="3779912" y="5093918"/>
              <a:ext cx="1432603" cy="99937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Connecteur droit avec flèche 212"/>
            <p:cNvCxnSpPr/>
            <p:nvPr/>
          </p:nvCxnSpPr>
          <p:spPr>
            <a:xfrm flipV="1">
              <a:off x="2860282" y="4115066"/>
              <a:ext cx="775614" cy="133016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4" name="Ellipse 213"/>
            <p:cNvSpPr/>
            <p:nvPr/>
          </p:nvSpPr>
          <p:spPr>
            <a:xfrm rot="10800000" flipV="1">
              <a:off x="5851436" y="5010790"/>
              <a:ext cx="132531" cy="106225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16" name="Triangle isocèle 215"/>
            <p:cNvSpPr/>
            <p:nvPr/>
          </p:nvSpPr>
          <p:spPr>
            <a:xfrm>
              <a:off x="5028324" y="3315302"/>
              <a:ext cx="144016" cy="73923"/>
            </a:xfrm>
            <a:prstGeom prst="triangle">
              <a:avLst/>
            </a:prstGeom>
            <a:solidFill>
              <a:srgbClr val="FFFF00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218" name="Connecteur droit avec flèche 217"/>
            <p:cNvCxnSpPr>
              <a:stCxn id="214" idx="6"/>
            </p:cNvCxnSpPr>
            <p:nvPr/>
          </p:nvCxnSpPr>
          <p:spPr>
            <a:xfrm flipH="1" flipV="1">
              <a:off x="5212514" y="5056956"/>
              <a:ext cx="638922" cy="6947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1" name="Triangle isocèle 220"/>
            <p:cNvSpPr/>
            <p:nvPr/>
          </p:nvSpPr>
          <p:spPr>
            <a:xfrm>
              <a:off x="2987824" y="5254266"/>
              <a:ext cx="144016" cy="73923"/>
            </a:xfrm>
            <a:prstGeom prst="triangle">
              <a:avLst/>
            </a:prstGeom>
            <a:solidFill>
              <a:srgbClr val="00B0F0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22" name="Triangle isocèle 221"/>
            <p:cNvSpPr/>
            <p:nvPr/>
          </p:nvSpPr>
          <p:spPr>
            <a:xfrm>
              <a:off x="3041353" y="4647506"/>
              <a:ext cx="144016" cy="73923"/>
            </a:xfrm>
            <a:prstGeom prst="triangle">
              <a:avLst/>
            </a:prstGeom>
            <a:solidFill>
              <a:srgbClr val="00B0F0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49" name="Triangle isocèle 248"/>
            <p:cNvSpPr/>
            <p:nvPr/>
          </p:nvSpPr>
          <p:spPr>
            <a:xfrm>
              <a:off x="3454037" y="4780146"/>
              <a:ext cx="144016" cy="73923"/>
            </a:xfrm>
            <a:prstGeom prst="triangle">
              <a:avLst/>
            </a:prstGeom>
            <a:solidFill>
              <a:srgbClr val="00B0F0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50" name="Triangle isocèle 249"/>
            <p:cNvSpPr/>
            <p:nvPr/>
          </p:nvSpPr>
          <p:spPr>
            <a:xfrm>
              <a:off x="4681728" y="4603535"/>
              <a:ext cx="144016" cy="73923"/>
            </a:xfrm>
            <a:prstGeom prst="triangle">
              <a:avLst/>
            </a:prstGeom>
            <a:solidFill>
              <a:srgbClr val="00B0F0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51" name="Triangle isocèle 250"/>
            <p:cNvSpPr/>
            <p:nvPr/>
          </p:nvSpPr>
          <p:spPr>
            <a:xfrm>
              <a:off x="4384230" y="5310636"/>
              <a:ext cx="144016" cy="73923"/>
            </a:xfrm>
            <a:prstGeom prst="triangle">
              <a:avLst/>
            </a:prstGeom>
            <a:solidFill>
              <a:srgbClr val="00B0F0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52" name="Triangle isocèle 251"/>
            <p:cNvSpPr/>
            <p:nvPr/>
          </p:nvSpPr>
          <p:spPr>
            <a:xfrm>
              <a:off x="5687943" y="6237312"/>
              <a:ext cx="144016" cy="73923"/>
            </a:xfrm>
            <a:prstGeom prst="triangle">
              <a:avLst/>
            </a:prstGeom>
            <a:solidFill>
              <a:srgbClr val="FFFF00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grpSp>
          <p:nvGrpSpPr>
            <p:cNvPr id="253" name="Groupe 252"/>
            <p:cNvGrpSpPr/>
            <p:nvPr/>
          </p:nvGrpSpPr>
          <p:grpSpPr>
            <a:xfrm rot="12561116">
              <a:off x="2679816" y="5709680"/>
              <a:ext cx="1135570" cy="215894"/>
              <a:chOff x="46552" y="2768404"/>
              <a:chExt cx="1188823" cy="127985"/>
            </a:xfrm>
          </p:grpSpPr>
          <p:sp>
            <p:nvSpPr>
              <p:cNvPr id="264" name="Forme libre 263"/>
              <p:cNvSpPr/>
              <p:nvPr/>
            </p:nvSpPr>
            <p:spPr>
              <a:xfrm>
                <a:off x="46552" y="2768404"/>
                <a:ext cx="1055053" cy="127985"/>
              </a:xfrm>
              <a:custGeom>
                <a:avLst/>
                <a:gdLst>
                  <a:gd name="connsiteX0" fmla="*/ 0 w 1619250"/>
                  <a:gd name="connsiteY0" fmla="*/ 222446 h 255970"/>
                  <a:gd name="connsiteX1" fmla="*/ 381000 w 1619250"/>
                  <a:gd name="connsiteY1" fmla="*/ 3371 h 255970"/>
                  <a:gd name="connsiteX2" fmla="*/ 533400 w 1619250"/>
                  <a:gd name="connsiteY2" fmla="*/ 98621 h 255970"/>
                  <a:gd name="connsiteX3" fmla="*/ 723900 w 1619250"/>
                  <a:gd name="connsiteY3" fmla="*/ 222446 h 255970"/>
                  <a:gd name="connsiteX4" fmla="*/ 1171575 w 1619250"/>
                  <a:gd name="connsiteY4" fmla="*/ 31946 h 255970"/>
                  <a:gd name="connsiteX5" fmla="*/ 1371600 w 1619250"/>
                  <a:gd name="connsiteY5" fmla="*/ 222446 h 255970"/>
                  <a:gd name="connsiteX6" fmla="*/ 1619250 w 1619250"/>
                  <a:gd name="connsiteY6" fmla="*/ 251021 h 2559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619250" h="255970">
                    <a:moveTo>
                      <a:pt x="0" y="222446"/>
                    </a:moveTo>
                    <a:cubicBezTo>
                      <a:pt x="146050" y="123227"/>
                      <a:pt x="292100" y="24008"/>
                      <a:pt x="381000" y="3371"/>
                    </a:cubicBezTo>
                    <a:cubicBezTo>
                      <a:pt x="469900" y="-17266"/>
                      <a:pt x="476250" y="62108"/>
                      <a:pt x="533400" y="98621"/>
                    </a:cubicBezTo>
                    <a:cubicBezTo>
                      <a:pt x="590550" y="135133"/>
                      <a:pt x="617538" y="233558"/>
                      <a:pt x="723900" y="222446"/>
                    </a:cubicBezTo>
                    <a:cubicBezTo>
                      <a:pt x="830262" y="211334"/>
                      <a:pt x="1063625" y="31946"/>
                      <a:pt x="1171575" y="31946"/>
                    </a:cubicBezTo>
                    <a:cubicBezTo>
                      <a:pt x="1279525" y="31946"/>
                      <a:pt x="1296988" y="185934"/>
                      <a:pt x="1371600" y="222446"/>
                    </a:cubicBezTo>
                    <a:cubicBezTo>
                      <a:pt x="1446212" y="258958"/>
                      <a:pt x="1589088" y="260546"/>
                      <a:pt x="1619250" y="251021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265" name="Connecteur droit avec flèche 264"/>
              <p:cNvCxnSpPr>
                <a:stCxn id="264" idx="6"/>
              </p:cNvCxnSpPr>
              <p:nvPr/>
            </p:nvCxnSpPr>
            <p:spPr>
              <a:xfrm>
                <a:off x="1101605" y="2893915"/>
                <a:ext cx="133770" cy="2474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54" name="Ellipse 253"/>
            <p:cNvSpPr/>
            <p:nvPr/>
          </p:nvSpPr>
          <p:spPr>
            <a:xfrm rot="10800000" flipV="1">
              <a:off x="5834143" y="6184200"/>
              <a:ext cx="132531" cy="106225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56" name="Ellipse 255"/>
            <p:cNvSpPr/>
            <p:nvPr/>
          </p:nvSpPr>
          <p:spPr>
            <a:xfrm rot="10800000" flipV="1">
              <a:off x="6061425" y="6112191"/>
              <a:ext cx="132531" cy="106225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57" name="Ellipse 256"/>
            <p:cNvSpPr/>
            <p:nvPr/>
          </p:nvSpPr>
          <p:spPr>
            <a:xfrm rot="10800000" flipV="1">
              <a:off x="6270382" y="6165304"/>
              <a:ext cx="132531" cy="106225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58" name="Ellipse 257"/>
            <p:cNvSpPr/>
            <p:nvPr/>
          </p:nvSpPr>
          <p:spPr>
            <a:xfrm rot="10800000" flipV="1">
              <a:off x="6492803" y="5013176"/>
              <a:ext cx="132531" cy="106225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59" name="Ellipse 258"/>
            <p:cNvSpPr/>
            <p:nvPr/>
          </p:nvSpPr>
          <p:spPr>
            <a:xfrm rot="10800000" flipV="1">
              <a:off x="6256281" y="4950731"/>
              <a:ext cx="132531" cy="106225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260" name="Connecteur droit avec flèche 259"/>
            <p:cNvCxnSpPr/>
            <p:nvPr/>
          </p:nvCxnSpPr>
          <p:spPr>
            <a:xfrm flipH="1">
              <a:off x="2743224" y="4096510"/>
              <a:ext cx="884291" cy="97571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61" name="Picture 3" descr="C:\Users\antoine\AppData\Local\Microsoft\Windows\Temporary Internet Files\Content.IE5\LDK3KDWD\Ballon_de_handball.svg[1]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64182" y="3860005"/>
              <a:ext cx="179243" cy="18347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62" name="Picture 3" descr="C:\Users\antoine\AppData\Local\Microsoft\Windows\Temporary Internet Files\Content.IE5\LDK3KDWD\Ballon_de_handball.svg[1]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82898" y="3920935"/>
              <a:ext cx="179243" cy="18347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63" name="Triangle isocèle 262"/>
            <p:cNvSpPr/>
            <p:nvPr/>
          </p:nvSpPr>
          <p:spPr>
            <a:xfrm>
              <a:off x="5016839" y="4529612"/>
              <a:ext cx="144016" cy="73923"/>
            </a:xfrm>
            <a:prstGeom prst="triangle">
              <a:avLst/>
            </a:prstGeom>
            <a:solidFill>
              <a:srgbClr val="00B0F0"/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1512252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084937" y="5358"/>
            <a:ext cx="5015455" cy="455788"/>
          </a:xfrm>
          <a:solidFill>
            <a:srgbClr val="FFFF00"/>
          </a:solidFill>
        </p:spPr>
        <p:txBody>
          <a:bodyPr>
            <a:normAutofit lnSpcReduction="10000"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fr-F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Thème</a:t>
            </a:r>
            <a:r>
              <a:rPr lang="fr-FR" sz="2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fr-F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de la séance:</a:t>
            </a:r>
          </a:p>
        </p:txBody>
      </p:sp>
      <p:sp>
        <p:nvSpPr>
          <p:cNvPr id="1033" name="ZoneTexte 1032"/>
          <p:cNvSpPr txBox="1"/>
          <p:nvPr/>
        </p:nvSpPr>
        <p:spPr>
          <a:xfrm>
            <a:off x="12034" y="5358"/>
            <a:ext cx="1195697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 smtClean="0"/>
              <a:t>Matériel</a:t>
            </a:r>
            <a:endParaRPr lang="fr-FR" dirty="0"/>
          </a:p>
        </p:txBody>
      </p:sp>
      <p:sp>
        <p:nvSpPr>
          <p:cNvPr id="23" name="ZoneTexte 22"/>
          <p:cNvSpPr txBox="1"/>
          <p:nvPr/>
        </p:nvSpPr>
        <p:spPr>
          <a:xfrm>
            <a:off x="1437378" y="650805"/>
            <a:ext cx="308528" cy="2211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/>
              <a:t>20</a:t>
            </a:r>
            <a:endParaRPr lang="fr-FR" sz="800" dirty="0"/>
          </a:p>
        </p:txBody>
      </p:sp>
      <p:pic>
        <p:nvPicPr>
          <p:cNvPr id="1027" name="Picture 3" descr="C:\Users\antoine\AppData\Local\Microsoft\Windows\Temporary Internet Files\Content.IE5\LDK3KDWD\Ballon_de_handball.svg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2807" y="449587"/>
            <a:ext cx="119083" cy="121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30" name="Groupe 1029"/>
          <p:cNvGrpSpPr/>
          <p:nvPr/>
        </p:nvGrpSpPr>
        <p:grpSpPr>
          <a:xfrm>
            <a:off x="12034" y="370138"/>
            <a:ext cx="1661864" cy="539397"/>
            <a:chOff x="749896" y="764704"/>
            <a:chExt cx="1661864" cy="525425"/>
          </a:xfrm>
        </p:grpSpPr>
        <p:grpSp>
          <p:nvGrpSpPr>
            <p:cNvPr id="21" name="Groupe 20"/>
            <p:cNvGrpSpPr/>
            <p:nvPr/>
          </p:nvGrpSpPr>
          <p:grpSpPr>
            <a:xfrm>
              <a:off x="749896" y="764704"/>
              <a:ext cx="1661864" cy="525425"/>
              <a:chOff x="749896" y="764704"/>
              <a:chExt cx="1517848" cy="525425"/>
            </a:xfrm>
          </p:grpSpPr>
          <p:sp>
            <p:nvSpPr>
              <p:cNvPr id="4" name="Rectangle 3"/>
              <p:cNvSpPr/>
              <p:nvPr/>
            </p:nvSpPr>
            <p:spPr>
              <a:xfrm>
                <a:off x="749896" y="764704"/>
                <a:ext cx="1517848" cy="50405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cxnSp>
            <p:nvCxnSpPr>
              <p:cNvPr id="8" name="Connecteur droit 7"/>
              <p:cNvCxnSpPr/>
              <p:nvPr/>
            </p:nvCxnSpPr>
            <p:spPr>
              <a:xfrm>
                <a:off x="971600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Connecteur droit 8"/>
              <p:cNvCxnSpPr/>
              <p:nvPr/>
            </p:nvCxnSpPr>
            <p:spPr>
              <a:xfrm>
                <a:off x="1187624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Connecteur droit 9"/>
              <p:cNvCxnSpPr/>
              <p:nvPr/>
            </p:nvCxnSpPr>
            <p:spPr>
              <a:xfrm>
                <a:off x="1403648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Connecteur droit 10"/>
              <p:cNvCxnSpPr/>
              <p:nvPr/>
            </p:nvCxnSpPr>
            <p:spPr>
              <a:xfrm>
                <a:off x="1619672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Connecteur droit 11"/>
              <p:cNvCxnSpPr/>
              <p:nvPr/>
            </p:nvCxnSpPr>
            <p:spPr>
              <a:xfrm>
                <a:off x="1835696" y="786073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Connecteur droit 12"/>
              <p:cNvCxnSpPr/>
              <p:nvPr/>
            </p:nvCxnSpPr>
            <p:spPr>
              <a:xfrm>
                <a:off x="2051720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Connecteur droit 13"/>
              <p:cNvCxnSpPr>
                <a:stCxn id="4" idx="1"/>
                <a:endCxn id="4" idx="3"/>
              </p:cNvCxnSpPr>
              <p:nvPr/>
            </p:nvCxnSpPr>
            <p:spPr>
              <a:xfrm>
                <a:off x="749896" y="1016732"/>
                <a:ext cx="1517848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6" name="ZoneTexte 25"/>
            <p:cNvSpPr txBox="1"/>
            <p:nvPr/>
          </p:nvSpPr>
          <p:spPr>
            <a:xfrm>
              <a:off x="1938719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/>
                <a:t>20</a:t>
              </a:r>
              <a:endParaRPr lang="fr-FR" sz="800" dirty="0"/>
            </a:p>
          </p:txBody>
        </p:sp>
        <p:sp>
          <p:nvSpPr>
            <p:cNvPr id="29" name="ZoneTexte 28"/>
            <p:cNvSpPr txBox="1"/>
            <p:nvPr/>
          </p:nvSpPr>
          <p:spPr>
            <a:xfrm>
              <a:off x="1702198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/>
                <a:t>2</a:t>
              </a:r>
              <a:endParaRPr lang="fr-FR" sz="800" dirty="0"/>
            </a:p>
          </p:txBody>
        </p:sp>
        <p:sp>
          <p:nvSpPr>
            <p:cNvPr id="30" name="ZoneTexte 29"/>
            <p:cNvSpPr txBox="1"/>
            <p:nvPr/>
          </p:nvSpPr>
          <p:spPr>
            <a:xfrm>
              <a:off x="1465677" y="1053753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/>
                <a:t>6</a:t>
              </a:r>
            </a:p>
          </p:txBody>
        </p:sp>
        <p:sp>
          <p:nvSpPr>
            <p:cNvPr id="31" name="ZoneTexte 30"/>
            <p:cNvSpPr txBox="1"/>
            <p:nvPr/>
          </p:nvSpPr>
          <p:spPr>
            <a:xfrm>
              <a:off x="1229156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/>
                <a:t>8</a:t>
              </a:r>
            </a:p>
          </p:txBody>
        </p:sp>
        <p:sp>
          <p:nvSpPr>
            <p:cNvPr id="32" name="ZoneTexte 31"/>
            <p:cNvSpPr txBox="1"/>
            <p:nvPr/>
          </p:nvSpPr>
          <p:spPr>
            <a:xfrm>
              <a:off x="992636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/>
                <a:t>0</a:t>
              </a:r>
              <a:endParaRPr lang="fr-FR" sz="800" dirty="0"/>
            </a:p>
          </p:txBody>
        </p:sp>
        <p:sp>
          <p:nvSpPr>
            <p:cNvPr id="33" name="ZoneTexte 32"/>
            <p:cNvSpPr txBox="1"/>
            <p:nvPr/>
          </p:nvSpPr>
          <p:spPr>
            <a:xfrm>
              <a:off x="749896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/>
                <a:t>2</a:t>
              </a:r>
              <a:endParaRPr lang="fr-FR" sz="800" dirty="0"/>
            </a:p>
          </p:txBody>
        </p:sp>
      </p:grpSp>
      <p:sp>
        <p:nvSpPr>
          <p:cNvPr id="24" name="Triangle isocèle 23"/>
          <p:cNvSpPr/>
          <p:nvPr/>
        </p:nvSpPr>
        <p:spPr>
          <a:xfrm>
            <a:off x="1036342" y="392074"/>
            <a:ext cx="61491" cy="236793"/>
          </a:xfrm>
          <a:prstGeom prst="triangle">
            <a:avLst/>
          </a:prstGeom>
          <a:solidFill>
            <a:srgbClr val="FFC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Triangle isocèle 24"/>
          <p:cNvSpPr/>
          <p:nvPr/>
        </p:nvSpPr>
        <p:spPr>
          <a:xfrm>
            <a:off x="1241525" y="497557"/>
            <a:ext cx="144016" cy="73923"/>
          </a:xfrm>
          <a:prstGeom prst="triangle">
            <a:avLst/>
          </a:prstGeom>
          <a:solidFill>
            <a:srgbClr val="FF0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Ellipse 33"/>
          <p:cNvSpPr/>
          <p:nvPr/>
        </p:nvSpPr>
        <p:spPr>
          <a:xfrm>
            <a:off x="738485" y="510470"/>
            <a:ext cx="216024" cy="7392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39" name="Groupe 38"/>
          <p:cNvGrpSpPr/>
          <p:nvPr/>
        </p:nvGrpSpPr>
        <p:grpSpPr>
          <a:xfrm>
            <a:off x="563302" y="391286"/>
            <a:ext cx="45719" cy="221768"/>
            <a:chOff x="1430628" y="1412776"/>
            <a:chExt cx="45719" cy="318119"/>
          </a:xfrm>
          <a:solidFill>
            <a:srgbClr val="00B0F0"/>
          </a:solidFill>
        </p:grpSpPr>
        <p:cxnSp>
          <p:nvCxnSpPr>
            <p:cNvPr id="37" name="Connecteur droit 36"/>
            <p:cNvCxnSpPr/>
            <p:nvPr/>
          </p:nvCxnSpPr>
          <p:spPr>
            <a:xfrm>
              <a:off x="1455840" y="1412776"/>
              <a:ext cx="0" cy="288032"/>
            </a:xfrm>
            <a:prstGeom prst="line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rapèze 37"/>
            <p:cNvSpPr/>
            <p:nvPr/>
          </p:nvSpPr>
          <p:spPr>
            <a:xfrm>
              <a:off x="1430628" y="1685176"/>
              <a:ext cx="45719" cy="45719"/>
            </a:xfrm>
            <a:prstGeom prst="trapezoid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029" name="Groupe 1028"/>
          <p:cNvGrpSpPr/>
          <p:nvPr/>
        </p:nvGrpSpPr>
        <p:grpSpPr>
          <a:xfrm>
            <a:off x="33608" y="434994"/>
            <a:ext cx="208073" cy="157086"/>
            <a:chOff x="1115616" y="1466782"/>
            <a:chExt cx="231267" cy="162018"/>
          </a:xfrm>
        </p:grpSpPr>
        <p:cxnSp>
          <p:nvCxnSpPr>
            <p:cNvPr id="41" name="Connecteur droit 40"/>
            <p:cNvCxnSpPr/>
            <p:nvPr/>
          </p:nvCxnSpPr>
          <p:spPr>
            <a:xfrm flipV="1">
              <a:off x="1115616" y="1484784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Connecteur droit 43"/>
            <p:cNvCxnSpPr/>
            <p:nvPr/>
          </p:nvCxnSpPr>
          <p:spPr>
            <a:xfrm flipV="1">
              <a:off x="1301164" y="1484784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Connecteur droit 44"/>
            <p:cNvCxnSpPr/>
            <p:nvPr/>
          </p:nvCxnSpPr>
          <p:spPr>
            <a:xfrm>
              <a:off x="1115616" y="1484784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Connecteur droit 47"/>
            <p:cNvCxnSpPr/>
            <p:nvPr/>
          </p:nvCxnSpPr>
          <p:spPr>
            <a:xfrm flipV="1">
              <a:off x="1115616" y="1466782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Connecteur droit 50"/>
            <p:cNvCxnSpPr/>
            <p:nvPr/>
          </p:nvCxnSpPr>
          <p:spPr>
            <a:xfrm flipV="1">
              <a:off x="1300496" y="1466782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Connecteur droit 52"/>
            <p:cNvCxnSpPr/>
            <p:nvPr/>
          </p:nvCxnSpPr>
          <p:spPr>
            <a:xfrm flipV="1">
              <a:off x="1346883" y="1466782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Connecteur droit 53"/>
            <p:cNvCxnSpPr/>
            <p:nvPr/>
          </p:nvCxnSpPr>
          <p:spPr>
            <a:xfrm flipV="1">
              <a:off x="1300496" y="1610798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Connecteur droit 54"/>
            <p:cNvCxnSpPr/>
            <p:nvPr/>
          </p:nvCxnSpPr>
          <p:spPr>
            <a:xfrm>
              <a:off x="1161335" y="1466782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Connecteur droit 58"/>
            <p:cNvCxnSpPr/>
            <p:nvPr/>
          </p:nvCxnSpPr>
          <p:spPr>
            <a:xfrm flipV="1">
              <a:off x="1163004" y="1466782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Connecteur droit 59"/>
            <p:cNvCxnSpPr/>
            <p:nvPr/>
          </p:nvCxnSpPr>
          <p:spPr>
            <a:xfrm flipV="1">
              <a:off x="1116665" y="1607108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Connecteur droit 60"/>
            <p:cNvCxnSpPr/>
            <p:nvPr/>
          </p:nvCxnSpPr>
          <p:spPr>
            <a:xfrm>
              <a:off x="1161335" y="1604919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2" name="Groupe 101"/>
          <p:cNvGrpSpPr/>
          <p:nvPr/>
        </p:nvGrpSpPr>
        <p:grpSpPr>
          <a:xfrm>
            <a:off x="320562" y="477841"/>
            <a:ext cx="92774" cy="92404"/>
            <a:chOff x="1115616" y="1466782"/>
            <a:chExt cx="231267" cy="162018"/>
          </a:xfrm>
        </p:grpSpPr>
        <p:cxnSp>
          <p:nvCxnSpPr>
            <p:cNvPr id="103" name="Connecteur droit 102"/>
            <p:cNvCxnSpPr/>
            <p:nvPr/>
          </p:nvCxnSpPr>
          <p:spPr>
            <a:xfrm flipV="1">
              <a:off x="1115616" y="1484784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Connecteur droit 103"/>
            <p:cNvCxnSpPr/>
            <p:nvPr/>
          </p:nvCxnSpPr>
          <p:spPr>
            <a:xfrm flipV="1">
              <a:off x="1301164" y="1484784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Connecteur droit 104"/>
            <p:cNvCxnSpPr/>
            <p:nvPr/>
          </p:nvCxnSpPr>
          <p:spPr>
            <a:xfrm>
              <a:off x="1115616" y="1484784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Connecteur droit 105"/>
            <p:cNvCxnSpPr/>
            <p:nvPr/>
          </p:nvCxnSpPr>
          <p:spPr>
            <a:xfrm flipV="1">
              <a:off x="1115616" y="1466782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Connecteur droit 106"/>
            <p:cNvCxnSpPr/>
            <p:nvPr/>
          </p:nvCxnSpPr>
          <p:spPr>
            <a:xfrm flipV="1">
              <a:off x="1300496" y="1466782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Connecteur droit 107"/>
            <p:cNvCxnSpPr/>
            <p:nvPr/>
          </p:nvCxnSpPr>
          <p:spPr>
            <a:xfrm flipV="1">
              <a:off x="1346883" y="1466782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Connecteur droit 108"/>
            <p:cNvCxnSpPr/>
            <p:nvPr/>
          </p:nvCxnSpPr>
          <p:spPr>
            <a:xfrm flipV="1">
              <a:off x="1300496" y="1610798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Connecteur droit 109"/>
            <p:cNvCxnSpPr/>
            <p:nvPr/>
          </p:nvCxnSpPr>
          <p:spPr>
            <a:xfrm>
              <a:off x="1161335" y="1466782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Connecteur droit 110"/>
            <p:cNvCxnSpPr/>
            <p:nvPr/>
          </p:nvCxnSpPr>
          <p:spPr>
            <a:xfrm flipV="1">
              <a:off x="1163004" y="1466782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Connecteur droit 111"/>
            <p:cNvCxnSpPr/>
            <p:nvPr/>
          </p:nvCxnSpPr>
          <p:spPr>
            <a:xfrm flipV="1">
              <a:off x="1116665" y="1607108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Connecteur droit 112"/>
            <p:cNvCxnSpPr/>
            <p:nvPr/>
          </p:nvCxnSpPr>
          <p:spPr>
            <a:xfrm>
              <a:off x="1161335" y="1604919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34" name="Rectangle 1033"/>
          <p:cNvSpPr/>
          <p:nvPr/>
        </p:nvSpPr>
        <p:spPr>
          <a:xfrm>
            <a:off x="0" y="909535"/>
            <a:ext cx="4067944" cy="8841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036" name="Connecteur droit 1035"/>
          <p:cNvCxnSpPr/>
          <p:nvPr/>
        </p:nvCxnSpPr>
        <p:spPr>
          <a:xfrm>
            <a:off x="1146942" y="909535"/>
            <a:ext cx="1" cy="88412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Connecteur droit 122"/>
          <p:cNvCxnSpPr/>
          <p:nvPr/>
        </p:nvCxnSpPr>
        <p:spPr>
          <a:xfrm>
            <a:off x="2722882" y="909535"/>
            <a:ext cx="1" cy="88412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Connecteur droit 128"/>
          <p:cNvCxnSpPr>
            <a:stCxn id="1034" idx="3"/>
            <a:endCxn id="1034" idx="1"/>
          </p:cNvCxnSpPr>
          <p:nvPr/>
        </p:nvCxnSpPr>
        <p:spPr>
          <a:xfrm flipH="1">
            <a:off x="0" y="1351599"/>
            <a:ext cx="406794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9" name="Connecteur droit avec flèche 1048"/>
          <p:cNvCxnSpPr/>
          <p:nvPr/>
        </p:nvCxnSpPr>
        <p:spPr>
          <a:xfrm>
            <a:off x="1253816" y="1162143"/>
            <a:ext cx="1194999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cteur droit avec flèche 63"/>
          <p:cNvCxnSpPr/>
          <p:nvPr/>
        </p:nvCxnSpPr>
        <p:spPr>
          <a:xfrm>
            <a:off x="80657" y="1162143"/>
            <a:ext cx="1059837" cy="0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Groupe 35"/>
          <p:cNvGrpSpPr/>
          <p:nvPr/>
        </p:nvGrpSpPr>
        <p:grpSpPr>
          <a:xfrm>
            <a:off x="2742766" y="1045558"/>
            <a:ext cx="1279549" cy="224489"/>
            <a:chOff x="46552" y="2768404"/>
            <a:chExt cx="1188823" cy="127985"/>
          </a:xfrm>
        </p:grpSpPr>
        <p:sp>
          <p:nvSpPr>
            <p:cNvPr id="27" name="Forme libre 26"/>
            <p:cNvSpPr/>
            <p:nvPr/>
          </p:nvSpPr>
          <p:spPr>
            <a:xfrm>
              <a:off x="46552" y="2768404"/>
              <a:ext cx="1055053" cy="127985"/>
            </a:xfrm>
            <a:custGeom>
              <a:avLst/>
              <a:gdLst>
                <a:gd name="connsiteX0" fmla="*/ 0 w 1619250"/>
                <a:gd name="connsiteY0" fmla="*/ 222446 h 255970"/>
                <a:gd name="connsiteX1" fmla="*/ 381000 w 1619250"/>
                <a:gd name="connsiteY1" fmla="*/ 3371 h 255970"/>
                <a:gd name="connsiteX2" fmla="*/ 533400 w 1619250"/>
                <a:gd name="connsiteY2" fmla="*/ 98621 h 255970"/>
                <a:gd name="connsiteX3" fmla="*/ 723900 w 1619250"/>
                <a:gd name="connsiteY3" fmla="*/ 222446 h 255970"/>
                <a:gd name="connsiteX4" fmla="*/ 1171575 w 1619250"/>
                <a:gd name="connsiteY4" fmla="*/ 31946 h 255970"/>
                <a:gd name="connsiteX5" fmla="*/ 1371600 w 1619250"/>
                <a:gd name="connsiteY5" fmla="*/ 222446 h 255970"/>
                <a:gd name="connsiteX6" fmla="*/ 1619250 w 1619250"/>
                <a:gd name="connsiteY6" fmla="*/ 251021 h 2559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19250" h="255970">
                  <a:moveTo>
                    <a:pt x="0" y="222446"/>
                  </a:moveTo>
                  <a:cubicBezTo>
                    <a:pt x="146050" y="123227"/>
                    <a:pt x="292100" y="24008"/>
                    <a:pt x="381000" y="3371"/>
                  </a:cubicBezTo>
                  <a:cubicBezTo>
                    <a:pt x="469900" y="-17266"/>
                    <a:pt x="476250" y="62108"/>
                    <a:pt x="533400" y="98621"/>
                  </a:cubicBezTo>
                  <a:cubicBezTo>
                    <a:pt x="590550" y="135133"/>
                    <a:pt x="617538" y="233558"/>
                    <a:pt x="723900" y="222446"/>
                  </a:cubicBezTo>
                  <a:cubicBezTo>
                    <a:pt x="830262" y="211334"/>
                    <a:pt x="1063625" y="31946"/>
                    <a:pt x="1171575" y="31946"/>
                  </a:cubicBezTo>
                  <a:cubicBezTo>
                    <a:pt x="1279525" y="31946"/>
                    <a:pt x="1296988" y="185934"/>
                    <a:pt x="1371600" y="222446"/>
                  </a:cubicBezTo>
                  <a:cubicBezTo>
                    <a:pt x="1446212" y="258958"/>
                    <a:pt x="1589088" y="260546"/>
                    <a:pt x="1619250" y="251021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35" name="Connecteur droit avec flèche 34"/>
            <p:cNvCxnSpPr>
              <a:stCxn id="27" idx="6"/>
            </p:cNvCxnSpPr>
            <p:nvPr/>
          </p:nvCxnSpPr>
          <p:spPr>
            <a:xfrm>
              <a:off x="1101605" y="2893915"/>
              <a:ext cx="133770" cy="2474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ZoneTexte 39"/>
          <p:cNvSpPr txBox="1"/>
          <p:nvPr/>
        </p:nvSpPr>
        <p:spPr>
          <a:xfrm>
            <a:off x="0" y="1436470"/>
            <a:ext cx="1281768" cy="3026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/>
              <a:t>Déplacement joueur</a:t>
            </a:r>
            <a:endParaRPr lang="fr-FR" sz="800" dirty="0"/>
          </a:p>
        </p:txBody>
      </p:sp>
      <p:sp>
        <p:nvSpPr>
          <p:cNvPr id="81" name="ZoneTexte 80"/>
          <p:cNvSpPr txBox="1"/>
          <p:nvPr/>
        </p:nvSpPr>
        <p:spPr>
          <a:xfrm>
            <a:off x="1139099" y="1454677"/>
            <a:ext cx="1281768" cy="3026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/>
              <a:t>Déplacement Ballon</a:t>
            </a:r>
            <a:endParaRPr lang="fr-FR" sz="800" dirty="0"/>
          </a:p>
        </p:txBody>
      </p:sp>
      <p:sp>
        <p:nvSpPr>
          <p:cNvPr id="82" name="ZoneTexte 81"/>
          <p:cNvSpPr txBox="1"/>
          <p:nvPr/>
        </p:nvSpPr>
        <p:spPr>
          <a:xfrm>
            <a:off x="2743224" y="1461179"/>
            <a:ext cx="1565642" cy="251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/>
              <a:t>Déplacement joueur/Ballon</a:t>
            </a:r>
            <a:endParaRPr lang="fr-FR" sz="800" dirty="0"/>
          </a:p>
        </p:txBody>
      </p:sp>
      <p:sp>
        <p:nvSpPr>
          <p:cNvPr id="56" name="ZoneTexte 55"/>
          <p:cNvSpPr txBox="1"/>
          <p:nvPr/>
        </p:nvSpPr>
        <p:spPr>
          <a:xfrm>
            <a:off x="4067944" y="908760"/>
            <a:ext cx="1620000" cy="36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/>
              <a:t>On a le ballon</a:t>
            </a:r>
            <a:endParaRPr lang="fr-FR" sz="1400" dirty="0"/>
          </a:p>
        </p:txBody>
      </p:sp>
      <p:sp>
        <p:nvSpPr>
          <p:cNvPr id="88" name="ZoneTexte 87"/>
          <p:cNvSpPr txBox="1"/>
          <p:nvPr/>
        </p:nvSpPr>
        <p:spPr>
          <a:xfrm>
            <a:off x="4067944" y="1271663"/>
            <a:ext cx="1620000" cy="52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/>
              <a:t>On a pas le ballon</a:t>
            </a:r>
            <a:endParaRPr lang="fr-FR" sz="1400" dirty="0"/>
          </a:p>
        </p:txBody>
      </p:sp>
      <p:sp>
        <p:nvSpPr>
          <p:cNvPr id="89" name="ZoneTexte 88"/>
          <p:cNvSpPr txBox="1"/>
          <p:nvPr/>
        </p:nvSpPr>
        <p:spPr>
          <a:xfrm>
            <a:off x="5580312" y="908760"/>
            <a:ext cx="1800000" cy="360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/>
              <a:t>Conserver /Progresser</a:t>
            </a:r>
            <a:endParaRPr lang="fr-FR" sz="1400" dirty="0"/>
          </a:p>
        </p:txBody>
      </p:sp>
      <p:sp>
        <p:nvSpPr>
          <p:cNvPr id="90" name="ZoneTexte 89"/>
          <p:cNvSpPr txBox="1"/>
          <p:nvPr/>
        </p:nvSpPr>
        <p:spPr>
          <a:xfrm>
            <a:off x="5581676" y="1263908"/>
            <a:ext cx="1798836" cy="52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/>
              <a:t>S’opposer  la Progression</a:t>
            </a:r>
            <a:endParaRPr lang="fr-FR" sz="1400" dirty="0"/>
          </a:p>
        </p:txBody>
      </p:sp>
      <p:sp>
        <p:nvSpPr>
          <p:cNvPr id="91" name="ZoneTexte 90"/>
          <p:cNvSpPr txBox="1"/>
          <p:nvPr/>
        </p:nvSpPr>
        <p:spPr>
          <a:xfrm>
            <a:off x="7380512" y="908760"/>
            <a:ext cx="1800000" cy="36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/>
              <a:t>Déséquilibrer/Finir</a:t>
            </a:r>
            <a:endParaRPr lang="fr-FR" sz="1400" dirty="0"/>
          </a:p>
        </p:txBody>
      </p:sp>
      <p:sp>
        <p:nvSpPr>
          <p:cNvPr id="92" name="ZoneTexte 91"/>
          <p:cNvSpPr txBox="1"/>
          <p:nvPr/>
        </p:nvSpPr>
        <p:spPr>
          <a:xfrm>
            <a:off x="7380512" y="1263908"/>
            <a:ext cx="1800000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/>
              <a:t>S’opposer pour Protéger son but</a:t>
            </a:r>
            <a:endParaRPr lang="fr-FR" sz="1400" dirty="0"/>
          </a:p>
        </p:txBody>
      </p:sp>
      <p:sp>
        <p:nvSpPr>
          <p:cNvPr id="96" name="Sous-titre 2"/>
          <p:cNvSpPr txBox="1">
            <a:spLocks/>
          </p:cNvSpPr>
          <p:nvPr/>
        </p:nvSpPr>
        <p:spPr>
          <a:xfrm>
            <a:off x="2420867" y="441815"/>
            <a:ext cx="6695184" cy="462249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400" b="1" dirty="0" smtClean="0">
                <a:ln w="1905">
                  <a:solidFill>
                    <a:schemeClr val="tx1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Occuper l’espace en Largeur et </a:t>
            </a:r>
            <a:r>
              <a:rPr lang="fr-FR" sz="2400" b="1" dirty="0">
                <a:ln w="1905">
                  <a:solidFill>
                    <a:schemeClr val="tx1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Profondeur</a:t>
            </a:r>
          </a:p>
        </p:txBody>
      </p:sp>
      <p:pic>
        <p:nvPicPr>
          <p:cNvPr id="116" name="Picture 8" descr="C:\Users\antoine\AppData\Local\Microsoft\Windows\Temporary Internet Files\Content.IE5\WZG8ZIPE\493px-Soccer_field_-_empty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3176844" y="950277"/>
            <a:ext cx="5064338" cy="6814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ZoneTexte 17"/>
          <p:cNvSpPr txBox="1"/>
          <p:nvPr/>
        </p:nvSpPr>
        <p:spPr>
          <a:xfrm>
            <a:off x="34552" y="1916832"/>
            <a:ext cx="194516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u="sng" dirty="0" smtClean="0"/>
              <a:t>Jeu</a:t>
            </a:r>
            <a:endParaRPr lang="fr-FR" b="1" u="sng" dirty="0"/>
          </a:p>
        </p:txBody>
      </p:sp>
      <p:sp>
        <p:nvSpPr>
          <p:cNvPr id="19" name="ZoneTexte 18"/>
          <p:cNvSpPr txBox="1"/>
          <p:nvPr/>
        </p:nvSpPr>
        <p:spPr>
          <a:xfrm>
            <a:off x="37641" y="2426675"/>
            <a:ext cx="2233192" cy="26776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200" b="1" u="sng" dirty="0" smtClean="0"/>
              <a:t>Consignes: 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fr-FR" sz="1200" dirty="0" smtClean="0"/>
              <a:t>Bien occuper les zones et se démarquer 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endParaRPr lang="fr-FR" sz="1200" dirty="0" smtClean="0"/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fr-FR" sz="1200" dirty="0" smtClean="0"/>
              <a:t>Match sur tout le terrain 8 contre 8 une des deux équipe n’aura le droit qu’a une touche de balle et l’autre libre mais le but sera valable que si toute l’équipe est dans le camps adverse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endParaRPr lang="fr-FR" sz="1200" dirty="0" smtClean="0"/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fr-FR" sz="1200" dirty="0" smtClean="0"/>
              <a:t>Libre les vingt dernières minutes</a:t>
            </a:r>
            <a:endParaRPr lang="fr-FR" sz="1200" dirty="0"/>
          </a:p>
        </p:txBody>
      </p:sp>
      <p:sp>
        <p:nvSpPr>
          <p:cNvPr id="175" name="ZoneTexte 174"/>
          <p:cNvSpPr txBox="1"/>
          <p:nvPr/>
        </p:nvSpPr>
        <p:spPr>
          <a:xfrm>
            <a:off x="107504" y="5507940"/>
            <a:ext cx="1945160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dirty="0" smtClean="0"/>
              <a:t>Temps :50’ </a:t>
            </a:r>
            <a:endParaRPr lang="fr-FR" b="1" dirty="0"/>
          </a:p>
        </p:txBody>
      </p:sp>
      <p:sp>
        <p:nvSpPr>
          <p:cNvPr id="220" name="Ellipse 219"/>
          <p:cNvSpPr/>
          <p:nvPr/>
        </p:nvSpPr>
        <p:spPr>
          <a:xfrm rot="10800000" flipV="1">
            <a:off x="3956049" y="3811670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1" name="Ellipse 220"/>
          <p:cNvSpPr/>
          <p:nvPr/>
        </p:nvSpPr>
        <p:spPr>
          <a:xfrm rot="10800000" flipV="1">
            <a:off x="5764682" y="2314842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2" name="Ellipse 221"/>
          <p:cNvSpPr/>
          <p:nvPr/>
        </p:nvSpPr>
        <p:spPr>
          <a:xfrm rot="10800000" flipV="1">
            <a:off x="3685262" y="4220974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3" name="Ellipse 222"/>
          <p:cNvSpPr/>
          <p:nvPr/>
        </p:nvSpPr>
        <p:spPr>
          <a:xfrm rot="10800000" flipV="1">
            <a:off x="5424611" y="3356992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4" name="Ellipse 223"/>
          <p:cNvSpPr/>
          <p:nvPr/>
        </p:nvSpPr>
        <p:spPr>
          <a:xfrm rot="10800000" flipV="1">
            <a:off x="4644008" y="4077428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5" name="Ellipse 224"/>
          <p:cNvSpPr/>
          <p:nvPr/>
        </p:nvSpPr>
        <p:spPr>
          <a:xfrm rot="10800000" flipV="1">
            <a:off x="7512047" y="2421067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7" name="Ellipse 226"/>
          <p:cNvSpPr/>
          <p:nvPr/>
        </p:nvSpPr>
        <p:spPr>
          <a:xfrm rot="10800000" flipV="1">
            <a:off x="6862192" y="4421878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8" name="Ellipse 227"/>
          <p:cNvSpPr/>
          <p:nvPr/>
        </p:nvSpPr>
        <p:spPr>
          <a:xfrm rot="10800000" flipV="1">
            <a:off x="4375131" y="5734092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9" name="Ellipse 228"/>
          <p:cNvSpPr/>
          <p:nvPr/>
        </p:nvSpPr>
        <p:spPr>
          <a:xfrm rot="10800000" flipV="1">
            <a:off x="5422121" y="4725144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0" name="Ellipse 229"/>
          <p:cNvSpPr/>
          <p:nvPr/>
        </p:nvSpPr>
        <p:spPr>
          <a:xfrm rot="10800000" flipV="1">
            <a:off x="4308866" y="2373562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2" name="Ellipse 231"/>
          <p:cNvSpPr/>
          <p:nvPr/>
        </p:nvSpPr>
        <p:spPr>
          <a:xfrm rot="10800000" flipV="1">
            <a:off x="7578314" y="3933810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3" name="Ellipse 232"/>
          <p:cNvSpPr/>
          <p:nvPr/>
        </p:nvSpPr>
        <p:spPr>
          <a:xfrm rot="10800000" flipV="1">
            <a:off x="8532440" y="4241877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4" name="Ellipse 233"/>
          <p:cNvSpPr/>
          <p:nvPr/>
        </p:nvSpPr>
        <p:spPr>
          <a:xfrm rot="10800000" flipV="1">
            <a:off x="5872097" y="5933706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5" name="Ellipse 234"/>
          <p:cNvSpPr/>
          <p:nvPr/>
        </p:nvSpPr>
        <p:spPr>
          <a:xfrm rot="10800000" flipV="1">
            <a:off x="5796137" y="4130541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6" name="Ellipse 235"/>
          <p:cNvSpPr/>
          <p:nvPr/>
        </p:nvSpPr>
        <p:spPr>
          <a:xfrm rot="10800000" flipV="1">
            <a:off x="7890110" y="5933706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7" name="Ellipse 236"/>
          <p:cNvSpPr/>
          <p:nvPr/>
        </p:nvSpPr>
        <p:spPr>
          <a:xfrm rot="10800000" flipV="1">
            <a:off x="2722883" y="4251090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38" name="Picture 3" descr="C:\Users\antoine\AppData\Local\Microsoft\Windows\Temporary Internet Files\Content.IE5\LDK3KDWD\Ballon_de_handball.svg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4513" y="4348103"/>
            <a:ext cx="175853" cy="1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39" name="Connecteur droit avec flèche 238"/>
          <p:cNvCxnSpPr/>
          <p:nvPr/>
        </p:nvCxnSpPr>
        <p:spPr>
          <a:xfrm flipH="1">
            <a:off x="7956376" y="4477245"/>
            <a:ext cx="544659" cy="140002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7007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973</TotalTime>
  <Words>228</Words>
  <Application>Microsoft Office PowerPoint</Application>
  <PresentationFormat>Affichage à l'écran (4:3)</PresentationFormat>
  <Paragraphs>80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 </vt:lpstr>
      <vt:lpstr> 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antoine</dc:creator>
  <cp:lastModifiedBy>antoine</cp:lastModifiedBy>
  <cp:revision>101</cp:revision>
  <cp:lastPrinted>2015-08-21T13:50:04Z</cp:lastPrinted>
  <dcterms:created xsi:type="dcterms:W3CDTF">2015-08-19T13:15:57Z</dcterms:created>
  <dcterms:modified xsi:type="dcterms:W3CDTF">2015-11-05T18:14:07Z</dcterms:modified>
</cp:coreProperties>
</file>