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7" r:id="rId2"/>
    <p:sldId id="264" r:id="rId3"/>
    <p:sldId id="269" r:id="rId4"/>
    <p:sldId id="268" r:id="rId5"/>
  </p:sldIdLst>
  <p:sldSz cx="9144000" cy="6858000" type="screen4x3"/>
  <p:notesSz cx="6858000" cy="97155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64" autoAdjust="0"/>
  </p:normalViewPr>
  <p:slideViewPr>
    <p:cSldViewPr>
      <p:cViewPr>
        <p:scale>
          <a:sx n="100" d="100"/>
          <a:sy n="100" d="100"/>
        </p:scale>
        <p:origin x="-1020" y="618"/>
      </p:cViewPr>
      <p:guideLst>
        <p:guide orient="horz" pos="2160"/>
        <p:guide pos="2880"/>
      </p:guideLst>
    </p:cSldViewPr>
  </p:slideViewPr>
  <p:notesTextViewPr>
    <p:cViewPr>
      <p:scale>
        <a:sx n="400" d="100"/>
        <a:sy n="4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EF7835B9-DFC7-4980-880D-5F782C12ED86}" type="datetimeFigureOut">
              <a:rPr lang="fr-FR" smtClean="0"/>
              <a:t>14/03/2016</a:t>
            </a:fld>
            <a:endParaRPr lang="fr-FR"/>
          </a:p>
        </p:txBody>
      </p:sp>
      <p:sp>
        <p:nvSpPr>
          <p:cNvPr id="4" name="Espace réservé de l'image des diapositives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228039"/>
            <a:ext cx="2971800" cy="4857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228039"/>
            <a:ext cx="2971800" cy="485775"/>
          </a:xfrm>
          <a:prstGeom prst="rect">
            <a:avLst/>
          </a:prstGeom>
        </p:spPr>
        <p:txBody>
          <a:bodyPr vert="horz" lIns="91440" tIns="45720" rIns="91440" bIns="45720" rtlCol="0" anchor="b"/>
          <a:lstStyle>
            <a:lvl1pPr algn="r">
              <a:defRPr sz="1200"/>
            </a:lvl1pPr>
          </a:lstStyle>
          <a:p>
            <a:fld id="{8E9CFAAD-75D3-4252-A6AA-B0FB905EC7DE}" type="slidenum">
              <a:rPr lang="fr-FR" smtClean="0"/>
              <a:t>‹N°›</a:t>
            </a:fld>
            <a:endParaRPr lang="fr-FR"/>
          </a:p>
        </p:txBody>
      </p:sp>
    </p:spTree>
    <p:extLst>
      <p:ext uri="{BB962C8B-B14F-4D97-AF65-F5344CB8AC3E}">
        <p14:creationId xmlns:p14="http://schemas.microsoft.com/office/powerpoint/2010/main" val="2063105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3B657CA-B81B-42ED-B142-8A4AADDFA1CF}" type="datetimeFigureOut">
              <a:rPr lang="fr-FR" smtClean="0"/>
              <a:t>14/03/2016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257224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B657CA-B81B-42ED-B142-8A4AADDFA1CF}" type="datetimeFigureOut">
              <a:rPr lang="fr-FR" smtClean="0"/>
              <a:t>14/03/2016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405193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B657CA-B81B-42ED-B142-8A4AADDFA1CF}" type="datetimeFigureOut">
              <a:rPr lang="fr-FR" smtClean="0"/>
              <a:t>14/03/2016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395022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B657CA-B81B-42ED-B142-8A4AADDFA1CF}" type="datetimeFigureOut">
              <a:rPr lang="fr-FR" smtClean="0"/>
              <a:t>14/03/2016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3350229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3B657CA-B81B-42ED-B142-8A4AADDFA1CF}" type="datetimeFigureOut">
              <a:rPr lang="fr-FR" smtClean="0"/>
              <a:t>14/03/2016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296723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B657CA-B81B-42ED-B142-8A4AADDFA1CF}" type="datetimeFigureOut">
              <a:rPr lang="fr-FR" smtClean="0"/>
              <a:t>14/03/2016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1277830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B657CA-B81B-42ED-B142-8A4AADDFA1CF}" type="datetimeFigureOut">
              <a:rPr lang="fr-FR" smtClean="0"/>
              <a:t>14/03/2016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109058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3B657CA-B81B-42ED-B142-8A4AADDFA1CF}" type="datetimeFigureOut">
              <a:rPr lang="fr-FR" smtClean="0"/>
              <a:t>14/03/2016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375962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B657CA-B81B-42ED-B142-8A4AADDFA1CF}" type="datetimeFigureOut">
              <a:rPr lang="fr-FR" smtClean="0"/>
              <a:t>14/03/2016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309009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B657CA-B81B-42ED-B142-8A4AADDFA1CF}" type="datetimeFigureOut">
              <a:rPr lang="fr-FR" smtClean="0"/>
              <a:t>14/03/2016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4207489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B657CA-B81B-42ED-B142-8A4AADDFA1CF}" type="datetimeFigureOut">
              <a:rPr lang="fr-FR" smtClean="0"/>
              <a:t>14/03/2016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1281628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657CA-B81B-42ED-B142-8A4AADDFA1CF}" type="datetimeFigureOut">
              <a:rPr lang="fr-FR" smtClean="0"/>
              <a:t>14/03/2016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0B715-E8B3-47C0-9AFD-AF0414147CD8}" type="slidenum">
              <a:rPr lang="fr-FR" smtClean="0"/>
              <a:t>‹N°›</a:t>
            </a:fld>
            <a:endParaRPr lang="fr-FR"/>
          </a:p>
        </p:txBody>
      </p:sp>
    </p:spTree>
    <p:extLst>
      <p:ext uri="{BB962C8B-B14F-4D97-AF65-F5344CB8AC3E}">
        <p14:creationId xmlns:p14="http://schemas.microsoft.com/office/powerpoint/2010/main" val="4001191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r>
            <a:br>
              <a:rPr lang="fr-FR" dirty="0" smtClean="0"/>
            </a:br>
            <a:endParaRPr lang="fr-FR" dirty="0"/>
          </a:p>
        </p:txBody>
      </p:sp>
      <p:sp>
        <p:nvSpPr>
          <p:cNvPr id="3" name="Sous-titre 2"/>
          <p:cNvSpPr>
            <a:spLocks noGrp="1"/>
          </p:cNvSpPr>
          <p:nvPr>
            <p:ph type="subTitle" idx="1"/>
          </p:nvPr>
        </p:nvSpPr>
        <p:spPr>
          <a:xfrm>
            <a:off x="3084937" y="5358"/>
            <a:ext cx="5015455" cy="455788"/>
          </a:xfrm>
          <a:solidFill>
            <a:srgbClr val="FFFF00"/>
          </a:solidFill>
        </p:spPr>
        <p:txBody>
          <a:bodyPr>
            <a:normAutofit lnSpcReduction="1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Thème</a:t>
            </a:r>
            <a:r>
              <a:rPr lang="fr-F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 la séance:</a:t>
            </a:r>
          </a:p>
        </p:txBody>
      </p:sp>
      <p:sp>
        <p:nvSpPr>
          <p:cNvPr id="1033" name="ZoneTexte 1032"/>
          <p:cNvSpPr txBox="1"/>
          <p:nvPr/>
        </p:nvSpPr>
        <p:spPr>
          <a:xfrm>
            <a:off x="12034" y="5358"/>
            <a:ext cx="119569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smtClean="0"/>
              <a:t>Matériel</a:t>
            </a:r>
            <a:endParaRPr lang="fr-FR" dirty="0"/>
          </a:p>
        </p:txBody>
      </p:sp>
      <p:sp>
        <p:nvSpPr>
          <p:cNvPr id="23" name="ZoneTexte 22"/>
          <p:cNvSpPr txBox="1"/>
          <p:nvPr/>
        </p:nvSpPr>
        <p:spPr>
          <a:xfrm>
            <a:off x="1437378" y="650805"/>
            <a:ext cx="308528" cy="221173"/>
          </a:xfrm>
          <a:prstGeom prst="rect">
            <a:avLst/>
          </a:prstGeom>
          <a:noFill/>
        </p:spPr>
        <p:txBody>
          <a:bodyPr wrap="square" rtlCol="0">
            <a:spAutoFit/>
          </a:bodyPr>
          <a:lstStyle/>
          <a:p>
            <a:r>
              <a:rPr lang="fr-FR" sz="800" dirty="0" smtClean="0"/>
              <a:t>20</a:t>
            </a:r>
            <a:endParaRPr lang="fr-FR" sz="800" dirty="0"/>
          </a:p>
        </p:txBody>
      </p:sp>
      <p:pic>
        <p:nvPicPr>
          <p:cNvPr id="1027"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2807" y="449587"/>
            <a:ext cx="119083" cy="121892"/>
          </a:xfrm>
          <a:prstGeom prst="rect">
            <a:avLst/>
          </a:prstGeom>
          <a:noFill/>
          <a:extLst>
            <a:ext uri="{909E8E84-426E-40DD-AFC4-6F175D3DCCD1}">
              <a14:hiddenFill xmlns:a14="http://schemas.microsoft.com/office/drawing/2010/main">
                <a:solidFill>
                  <a:srgbClr val="FFFFFF"/>
                </a:solidFill>
              </a14:hiddenFill>
            </a:ext>
          </a:extLst>
        </p:spPr>
      </p:pic>
      <p:grpSp>
        <p:nvGrpSpPr>
          <p:cNvPr id="1030" name="Groupe 1029"/>
          <p:cNvGrpSpPr/>
          <p:nvPr/>
        </p:nvGrpSpPr>
        <p:grpSpPr>
          <a:xfrm>
            <a:off x="12034" y="370138"/>
            <a:ext cx="1661864" cy="539397"/>
            <a:chOff x="749896" y="764704"/>
            <a:chExt cx="1661864" cy="525425"/>
          </a:xfrm>
        </p:grpSpPr>
        <p:grpSp>
          <p:nvGrpSpPr>
            <p:cNvPr id="21" name="Groupe 20"/>
            <p:cNvGrpSpPr/>
            <p:nvPr/>
          </p:nvGrpSpPr>
          <p:grpSpPr>
            <a:xfrm>
              <a:off x="749896" y="764704"/>
              <a:ext cx="1661864" cy="525425"/>
              <a:chOff x="749896" y="764704"/>
              <a:chExt cx="1517848" cy="525425"/>
            </a:xfrm>
          </p:grpSpPr>
          <p:sp>
            <p:nvSpPr>
              <p:cNvPr id="4" name="Rectangle 3"/>
              <p:cNvSpPr/>
              <p:nvPr/>
            </p:nvSpPr>
            <p:spPr>
              <a:xfrm>
                <a:off x="749896" y="764704"/>
                <a:ext cx="1517848"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97160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1187624"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1403648"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1619672"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1835696" y="786073"/>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05172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a:stCxn id="4" idx="1"/>
                <a:endCxn id="4" idx="3"/>
              </p:cNvCxnSpPr>
              <p:nvPr/>
            </p:nvCxnSpPr>
            <p:spPr>
              <a:xfrm>
                <a:off x="749896" y="1016732"/>
                <a:ext cx="151784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 name="ZoneTexte 25"/>
            <p:cNvSpPr txBox="1"/>
            <p:nvPr/>
          </p:nvSpPr>
          <p:spPr>
            <a:xfrm>
              <a:off x="1938719" y="1038101"/>
              <a:ext cx="308528" cy="215444"/>
            </a:xfrm>
            <a:prstGeom prst="rect">
              <a:avLst/>
            </a:prstGeom>
            <a:noFill/>
          </p:spPr>
          <p:txBody>
            <a:bodyPr wrap="square" rtlCol="0">
              <a:spAutoFit/>
            </a:bodyPr>
            <a:lstStyle/>
            <a:p>
              <a:r>
                <a:rPr lang="fr-FR" sz="800" dirty="0" smtClean="0"/>
                <a:t>20</a:t>
              </a:r>
              <a:endParaRPr lang="fr-FR" sz="800" dirty="0"/>
            </a:p>
          </p:txBody>
        </p:sp>
        <p:sp>
          <p:nvSpPr>
            <p:cNvPr id="29" name="ZoneTexte 28"/>
            <p:cNvSpPr txBox="1"/>
            <p:nvPr/>
          </p:nvSpPr>
          <p:spPr>
            <a:xfrm>
              <a:off x="1702198" y="1038101"/>
              <a:ext cx="308528" cy="215444"/>
            </a:xfrm>
            <a:prstGeom prst="rect">
              <a:avLst/>
            </a:prstGeom>
            <a:noFill/>
          </p:spPr>
          <p:txBody>
            <a:bodyPr wrap="square" rtlCol="0">
              <a:spAutoFit/>
            </a:bodyPr>
            <a:lstStyle/>
            <a:p>
              <a:r>
                <a:rPr lang="fr-FR" sz="800" dirty="0" smtClean="0"/>
                <a:t>2</a:t>
              </a:r>
              <a:endParaRPr lang="fr-FR" sz="800" dirty="0"/>
            </a:p>
          </p:txBody>
        </p:sp>
        <p:sp>
          <p:nvSpPr>
            <p:cNvPr id="30" name="ZoneTexte 29"/>
            <p:cNvSpPr txBox="1"/>
            <p:nvPr/>
          </p:nvSpPr>
          <p:spPr>
            <a:xfrm>
              <a:off x="1465677" y="1053753"/>
              <a:ext cx="308528" cy="215444"/>
            </a:xfrm>
            <a:prstGeom prst="rect">
              <a:avLst/>
            </a:prstGeom>
            <a:noFill/>
          </p:spPr>
          <p:txBody>
            <a:bodyPr wrap="square" rtlCol="0">
              <a:spAutoFit/>
            </a:bodyPr>
            <a:lstStyle/>
            <a:p>
              <a:r>
                <a:rPr lang="fr-FR" sz="800" dirty="0"/>
                <a:t>6</a:t>
              </a:r>
            </a:p>
          </p:txBody>
        </p:sp>
        <p:sp>
          <p:nvSpPr>
            <p:cNvPr id="31" name="ZoneTexte 30"/>
            <p:cNvSpPr txBox="1"/>
            <p:nvPr/>
          </p:nvSpPr>
          <p:spPr>
            <a:xfrm>
              <a:off x="1229156" y="1038101"/>
              <a:ext cx="308528" cy="215444"/>
            </a:xfrm>
            <a:prstGeom prst="rect">
              <a:avLst/>
            </a:prstGeom>
            <a:noFill/>
          </p:spPr>
          <p:txBody>
            <a:bodyPr wrap="square" rtlCol="0">
              <a:spAutoFit/>
            </a:bodyPr>
            <a:lstStyle/>
            <a:p>
              <a:r>
                <a:rPr lang="fr-FR" sz="800" dirty="0"/>
                <a:t>8</a:t>
              </a:r>
            </a:p>
          </p:txBody>
        </p:sp>
        <p:sp>
          <p:nvSpPr>
            <p:cNvPr id="32" name="ZoneTexte 31"/>
            <p:cNvSpPr txBox="1"/>
            <p:nvPr/>
          </p:nvSpPr>
          <p:spPr>
            <a:xfrm>
              <a:off x="992636" y="1038101"/>
              <a:ext cx="308528" cy="215444"/>
            </a:xfrm>
            <a:prstGeom prst="rect">
              <a:avLst/>
            </a:prstGeom>
            <a:noFill/>
          </p:spPr>
          <p:txBody>
            <a:bodyPr wrap="square" rtlCol="0">
              <a:spAutoFit/>
            </a:bodyPr>
            <a:lstStyle/>
            <a:p>
              <a:r>
                <a:rPr lang="fr-FR" sz="800" dirty="0" smtClean="0"/>
                <a:t>0</a:t>
              </a:r>
              <a:endParaRPr lang="fr-FR" sz="800" dirty="0"/>
            </a:p>
          </p:txBody>
        </p:sp>
        <p:sp>
          <p:nvSpPr>
            <p:cNvPr id="33" name="ZoneTexte 32"/>
            <p:cNvSpPr txBox="1"/>
            <p:nvPr/>
          </p:nvSpPr>
          <p:spPr>
            <a:xfrm>
              <a:off x="749896" y="1038101"/>
              <a:ext cx="308528" cy="215444"/>
            </a:xfrm>
            <a:prstGeom prst="rect">
              <a:avLst/>
            </a:prstGeom>
            <a:noFill/>
          </p:spPr>
          <p:txBody>
            <a:bodyPr wrap="square" rtlCol="0">
              <a:spAutoFit/>
            </a:bodyPr>
            <a:lstStyle/>
            <a:p>
              <a:r>
                <a:rPr lang="fr-FR" sz="800" dirty="0" smtClean="0"/>
                <a:t>2</a:t>
              </a:r>
              <a:endParaRPr lang="fr-FR" sz="800" dirty="0"/>
            </a:p>
          </p:txBody>
        </p:sp>
      </p:grpSp>
      <p:sp>
        <p:nvSpPr>
          <p:cNvPr id="24" name="Triangle isocèle 23"/>
          <p:cNvSpPr/>
          <p:nvPr/>
        </p:nvSpPr>
        <p:spPr>
          <a:xfrm>
            <a:off x="1036342" y="39207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riangle isocèle 24"/>
          <p:cNvSpPr/>
          <p:nvPr/>
        </p:nvSpPr>
        <p:spPr>
          <a:xfrm>
            <a:off x="1241525" y="497557"/>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p:cNvSpPr/>
          <p:nvPr/>
        </p:nvSpPr>
        <p:spPr>
          <a:xfrm>
            <a:off x="738485" y="510470"/>
            <a:ext cx="216024" cy="73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9" name="Groupe 38"/>
          <p:cNvGrpSpPr/>
          <p:nvPr/>
        </p:nvGrpSpPr>
        <p:grpSpPr>
          <a:xfrm>
            <a:off x="563302" y="391286"/>
            <a:ext cx="45719" cy="221768"/>
            <a:chOff x="1430628" y="1412776"/>
            <a:chExt cx="45719" cy="318119"/>
          </a:xfrm>
          <a:solidFill>
            <a:srgbClr val="00B0F0"/>
          </a:solidFill>
        </p:grpSpPr>
        <p:cxnSp>
          <p:nvCxnSpPr>
            <p:cNvPr id="37" name="Connecteur droit 36"/>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rapèze 37"/>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29" name="Groupe 1028"/>
          <p:cNvGrpSpPr/>
          <p:nvPr/>
        </p:nvGrpSpPr>
        <p:grpSpPr>
          <a:xfrm>
            <a:off x="33608" y="434994"/>
            <a:ext cx="208073" cy="157086"/>
            <a:chOff x="1115616" y="1466782"/>
            <a:chExt cx="231267" cy="162018"/>
          </a:xfrm>
        </p:grpSpPr>
        <p:cxnSp>
          <p:nvCxnSpPr>
            <p:cNvPr id="41" name="Connecteur droit 40"/>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Groupe 101"/>
          <p:cNvGrpSpPr/>
          <p:nvPr/>
        </p:nvGrpSpPr>
        <p:grpSpPr>
          <a:xfrm>
            <a:off x="320562" y="477841"/>
            <a:ext cx="92774" cy="92404"/>
            <a:chOff x="1115616" y="1466782"/>
            <a:chExt cx="231267" cy="162018"/>
          </a:xfrm>
        </p:grpSpPr>
        <p:cxnSp>
          <p:nvCxnSpPr>
            <p:cNvPr id="103" name="Connecteur droit 102"/>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necteur droit 10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Connecteur droit 10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Connecteur droit 108"/>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necteur droit 109"/>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Connecteur droit 110"/>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necteur droit 111"/>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4" name="Rectangle 1033"/>
          <p:cNvSpPr/>
          <p:nvPr/>
        </p:nvSpPr>
        <p:spPr>
          <a:xfrm>
            <a:off x="0" y="909535"/>
            <a:ext cx="4067944" cy="884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36" name="Connecteur droit 1035"/>
          <p:cNvCxnSpPr/>
          <p:nvPr/>
        </p:nvCxnSpPr>
        <p:spPr>
          <a:xfrm>
            <a:off x="114694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a:off x="272288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Connecteur droit 128"/>
          <p:cNvCxnSpPr>
            <a:stCxn id="1034" idx="3"/>
            <a:endCxn id="1034" idx="1"/>
          </p:cNvCxnSpPr>
          <p:nvPr/>
        </p:nvCxnSpPr>
        <p:spPr>
          <a:xfrm flipH="1">
            <a:off x="0" y="1351599"/>
            <a:ext cx="40679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9" name="Connecteur droit avec flèche 1048"/>
          <p:cNvCxnSpPr/>
          <p:nvPr/>
        </p:nvCxnSpPr>
        <p:spPr>
          <a:xfrm>
            <a:off x="1253816" y="1162143"/>
            <a:ext cx="119499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onnecteur droit avec flèche 63"/>
          <p:cNvCxnSpPr/>
          <p:nvPr/>
        </p:nvCxnSpPr>
        <p:spPr>
          <a:xfrm>
            <a:off x="80657" y="1162143"/>
            <a:ext cx="1059837"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36" name="Groupe 35"/>
          <p:cNvGrpSpPr/>
          <p:nvPr/>
        </p:nvGrpSpPr>
        <p:grpSpPr>
          <a:xfrm>
            <a:off x="2742766" y="1045558"/>
            <a:ext cx="1279549" cy="224489"/>
            <a:chOff x="46552" y="2768404"/>
            <a:chExt cx="1188823" cy="127985"/>
          </a:xfrm>
        </p:grpSpPr>
        <p:sp>
          <p:nvSpPr>
            <p:cNvPr id="27" name="Forme libre 26"/>
            <p:cNvSpPr/>
            <p:nvPr/>
          </p:nvSpPr>
          <p:spPr>
            <a:xfrm>
              <a:off x="46552" y="2768404"/>
              <a:ext cx="1055053" cy="127985"/>
            </a:xfrm>
            <a:custGeom>
              <a:avLst/>
              <a:gdLst>
                <a:gd name="connsiteX0" fmla="*/ 0 w 1619250"/>
                <a:gd name="connsiteY0" fmla="*/ 222446 h 255970"/>
                <a:gd name="connsiteX1" fmla="*/ 381000 w 1619250"/>
                <a:gd name="connsiteY1" fmla="*/ 3371 h 255970"/>
                <a:gd name="connsiteX2" fmla="*/ 533400 w 1619250"/>
                <a:gd name="connsiteY2" fmla="*/ 98621 h 255970"/>
                <a:gd name="connsiteX3" fmla="*/ 723900 w 1619250"/>
                <a:gd name="connsiteY3" fmla="*/ 222446 h 255970"/>
                <a:gd name="connsiteX4" fmla="*/ 1171575 w 1619250"/>
                <a:gd name="connsiteY4" fmla="*/ 31946 h 255970"/>
                <a:gd name="connsiteX5" fmla="*/ 1371600 w 1619250"/>
                <a:gd name="connsiteY5" fmla="*/ 222446 h 255970"/>
                <a:gd name="connsiteX6" fmla="*/ 1619250 w 1619250"/>
                <a:gd name="connsiteY6" fmla="*/ 251021 h 25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9250" h="255970">
                  <a:moveTo>
                    <a:pt x="0" y="222446"/>
                  </a:moveTo>
                  <a:cubicBezTo>
                    <a:pt x="146050" y="123227"/>
                    <a:pt x="292100" y="24008"/>
                    <a:pt x="381000" y="3371"/>
                  </a:cubicBezTo>
                  <a:cubicBezTo>
                    <a:pt x="469900" y="-17266"/>
                    <a:pt x="476250" y="62108"/>
                    <a:pt x="533400" y="98621"/>
                  </a:cubicBezTo>
                  <a:cubicBezTo>
                    <a:pt x="590550" y="135133"/>
                    <a:pt x="617538" y="233558"/>
                    <a:pt x="723900" y="222446"/>
                  </a:cubicBezTo>
                  <a:cubicBezTo>
                    <a:pt x="830262" y="211334"/>
                    <a:pt x="1063625" y="31946"/>
                    <a:pt x="1171575" y="31946"/>
                  </a:cubicBezTo>
                  <a:cubicBezTo>
                    <a:pt x="1279525" y="31946"/>
                    <a:pt x="1296988" y="185934"/>
                    <a:pt x="1371600" y="222446"/>
                  </a:cubicBezTo>
                  <a:cubicBezTo>
                    <a:pt x="1446212" y="258958"/>
                    <a:pt x="1589088" y="260546"/>
                    <a:pt x="1619250" y="25102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5" name="Connecteur droit avec flèche 34"/>
            <p:cNvCxnSpPr>
              <a:stCxn id="27" idx="6"/>
            </p:cNvCxnSpPr>
            <p:nvPr/>
          </p:nvCxnSpPr>
          <p:spPr>
            <a:xfrm>
              <a:off x="1101605" y="2893915"/>
              <a:ext cx="133770" cy="2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0" name="ZoneTexte 39"/>
          <p:cNvSpPr txBox="1"/>
          <p:nvPr/>
        </p:nvSpPr>
        <p:spPr>
          <a:xfrm>
            <a:off x="0" y="1436470"/>
            <a:ext cx="1281768" cy="302695"/>
          </a:xfrm>
          <a:prstGeom prst="rect">
            <a:avLst/>
          </a:prstGeom>
          <a:noFill/>
        </p:spPr>
        <p:txBody>
          <a:bodyPr wrap="square" rtlCol="0">
            <a:spAutoFit/>
          </a:bodyPr>
          <a:lstStyle/>
          <a:p>
            <a:r>
              <a:rPr lang="fr-FR" sz="800" dirty="0" smtClean="0"/>
              <a:t>Déplacement joueur</a:t>
            </a:r>
            <a:endParaRPr lang="fr-FR" sz="800" dirty="0"/>
          </a:p>
        </p:txBody>
      </p:sp>
      <p:sp>
        <p:nvSpPr>
          <p:cNvPr id="81" name="ZoneTexte 80"/>
          <p:cNvSpPr txBox="1"/>
          <p:nvPr/>
        </p:nvSpPr>
        <p:spPr>
          <a:xfrm>
            <a:off x="1139099" y="1454677"/>
            <a:ext cx="1281768" cy="302695"/>
          </a:xfrm>
          <a:prstGeom prst="rect">
            <a:avLst/>
          </a:prstGeom>
          <a:noFill/>
        </p:spPr>
        <p:txBody>
          <a:bodyPr wrap="square" rtlCol="0">
            <a:spAutoFit/>
          </a:bodyPr>
          <a:lstStyle/>
          <a:p>
            <a:r>
              <a:rPr lang="fr-FR" sz="800" dirty="0" smtClean="0"/>
              <a:t>Déplacement Ballon</a:t>
            </a:r>
            <a:endParaRPr lang="fr-FR" sz="800" dirty="0"/>
          </a:p>
        </p:txBody>
      </p:sp>
      <p:sp>
        <p:nvSpPr>
          <p:cNvPr id="82" name="ZoneTexte 81"/>
          <p:cNvSpPr txBox="1"/>
          <p:nvPr/>
        </p:nvSpPr>
        <p:spPr>
          <a:xfrm>
            <a:off x="2743224" y="1461179"/>
            <a:ext cx="1565642" cy="251315"/>
          </a:xfrm>
          <a:prstGeom prst="rect">
            <a:avLst/>
          </a:prstGeom>
          <a:noFill/>
        </p:spPr>
        <p:txBody>
          <a:bodyPr wrap="square" rtlCol="0">
            <a:spAutoFit/>
          </a:bodyPr>
          <a:lstStyle/>
          <a:p>
            <a:r>
              <a:rPr lang="fr-FR" sz="800" dirty="0" smtClean="0"/>
              <a:t>Déplacement joueur/Ballon</a:t>
            </a:r>
            <a:endParaRPr lang="fr-FR" sz="800" dirty="0"/>
          </a:p>
        </p:txBody>
      </p:sp>
      <p:sp>
        <p:nvSpPr>
          <p:cNvPr id="56" name="ZoneTexte 55"/>
          <p:cNvSpPr txBox="1"/>
          <p:nvPr/>
        </p:nvSpPr>
        <p:spPr>
          <a:xfrm>
            <a:off x="4067944" y="908760"/>
            <a:ext cx="1620000" cy="360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le ballon</a:t>
            </a:r>
            <a:endParaRPr lang="fr-FR" sz="1400" dirty="0"/>
          </a:p>
        </p:txBody>
      </p:sp>
      <p:sp>
        <p:nvSpPr>
          <p:cNvPr id="88" name="ZoneTexte 87"/>
          <p:cNvSpPr txBox="1"/>
          <p:nvPr/>
        </p:nvSpPr>
        <p:spPr>
          <a:xfrm>
            <a:off x="4067944" y="1271663"/>
            <a:ext cx="1620000"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pas le ballon</a:t>
            </a:r>
            <a:endParaRPr lang="fr-FR" sz="1400" dirty="0"/>
          </a:p>
        </p:txBody>
      </p:sp>
      <p:sp>
        <p:nvSpPr>
          <p:cNvPr id="89" name="ZoneTexte 88"/>
          <p:cNvSpPr txBox="1"/>
          <p:nvPr/>
        </p:nvSpPr>
        <p:spPr>
          <a:xfrm>
            <a:off x="5580312" y="908760"/>
            <a:ext cx="1800000" cy="360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Conserver /Progresser</a:t>
            </a:r>
            <a:endParaRPr lang="fr-FR" sz="1400" dirty="0"/>
          </a:p>
        </p:txBody>
      </p:sp>
      <p:sp>
        <p:nvSpPr>
          <p:cNvPr id="90" name="ZoneTexte 89"/>
          <p:cNvSpPr txBox="1"/>
          <p:nvPr/>
        </p:nvSpPr>
        <p:spPr>
          <a:xfrm>
            <a:off x="5581676" y="1263908"/>
            <a:ext cx="1798836"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la Progression</a:t>
            </a:r>
            <a:endParaRPr lang="fr-FR" sz="1400" dirty="0"/>
          </a:p>
        </p:txBody>
      </p:sp>
      <p:sp>
        <p:nvSpPr>
          <p:cNvPr id="91" name="ZoneTexte 90"/>
          <p:cNvSpPr txBox="1"/>
          <p:nvPr/>
        </p:nvSpPr>
        <p:spPr>
          <a:xfrm>
            <a:off x="7380512" y="908760"/>
            <a:ext cx="1800000" cy="360000"/>
          </a:xfrm>
          <a:prstGeom prst="rect">
            <a:avLst/>
          </a:prstGeom>
          <a:solidFill>
            <a:srgbClr val="00B0F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Déséquilibrer/Finir</a:t>
            </a:r>
            <a:endParaRPr lang="fr-FR" sz="1400" dirty="0"/>
          </a:p>
        </p:txBody>
      </p:sp>
      <p:sp>
        <p:nvSpPr>
          <p:cNvPr id="92" name="ZoneTexte 91"/>
          <p:cNvSpPr txBox="1"/>
          <p:nvPr/>
        </p:nvSpPr>
        <p:spPr>
          <a:xfrm>
            <a:off x="7380512" y="1263908"/>
            <a:ext cx="1800000"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pour Protéger son but</a:t>
            </a:r>
            <a:endParaRPr lang="fr-FR" sz="1400" dirty="0"/>
          </a:p>
        </p:txBody>
      </p:sp>
      <p:sp>
        <p:nvSpPr>
          <p:cNvPr id="96" name="Sous-titre 2"/>
          <p:cNvSpPr txBox="1">
            <a:spLocks/>
          </p:cNvSpPr>
          <p:nvPr/>
        </p:nvSpPr>
        <p:spPr>
          <a:xfrm>
            <a:off x="2420867" y="441815"/>
            <a:ext cx="6695184" cy="462249"/>
          </a:xfrm>
          <a:prstGeom prst="rect">
            <a:avLst/>
          </a:prstGeom>
          <a:solidFill>
            <a:srgbClr val="FFC000"/>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24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Occuper l’espace en Largeur et </a:t>
            </a:r>
            <a:r>
              <a:rPr lang="fr-FR" sz="2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Profondeur</a:t>
            </a:r>
          </a:p>
        </p:txBody>
      </p:sp>
      <p:pic>
        <p:nvPicPr>
          <p:cNvPr id="116" name="Picture 8" descr="C:\Users\antoine\AppData\Local\Microsoft\Windows\Temporary Internet Files\Content.IE5\WZG8ZIPE\493px-Soccer_field_-_empt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230818" y="950277"/>
            <a:ext cx="5064338" cy="6814076"/>
          </a:xfrm>
          <a:prstGeom prst="rect">
            <a:avLst/>
          </a:prstGeom>
          <a:noFill/>
          <a:extLst>
            <a:ext uri="{909E8E84-426E-40DD-AFC4-6F175D3DCCD1}">
              <a14:hiddenFill xmlns:a14="http://schemas.microsoft.com/office/drawing/2010/main">
                <a:solidFill>
                  <a:srgbClr val="FFFFFF"/>
                </a:solidFill>
              </a14:hiddenFill>
            </a:ext>
          </a:extLst>
        </p:spPr>
      </p:pic>
      <p:sp>
        <p:nvSpPr>
          <p:cNvPr id="18" name="ZoneTexte 17"/>
          <p:cNvSpPr txBox="1"/>
          <p:nvPr/>
        </p:nvSpPr>
        <p:spPr>
          <a:xfrm>
            <a:off x="0" y="1772816"/>
            <a:ext cx="197971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u="sng" dirty="0" smtClean="0"/>
              <a:t>Jeu</a:t>
            </a:r>
            <a:endParaRPr lang="fr-FR" b="1" u="sng" dirty="0"/>
          </a:p>
        </p:txBody>
      </p:sp>
      <p:sp>
        <p:nvSpPr>
          <p:cNvPr id="19" name="ZoneTexte 18"/>
          <p:cNvSpPr txBox="1"/>
          <p:nvPr/>
        </p:nvSpPr>
        <p:spPr>
          <a:xfrm>
            <a:off x="0" y="2132856"/>
            <a:ext cx="2340000" cy="4716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200" b="1" u="sng" dirty="0" smtClean="0"/>
              <a:t>Consignes: </a:t>
            </a:r>
          </a:p>
          <a:p>
            <a:r>
              <a:rPr lang="fr-FR" sz="1200" b="1" u="sng" dirty="0" smtClean="0"/>
              <a:t>Faire deux </a:t>
            </a:r>
            <a:r>
              <a:rPr lang="fr-FR" sz="1200" b="1" u="sng" dirty="0" smtClean="0"/>
              <a:t>groupes et définir des couples un ballon pour deux</a:t>
            </a:r>
          </a:p>
          <a:p>
            <a:r>
              <a:rPr lang="fr-FR" sz="1200" dirty="0" smtClean="0"/>
              <a:t>-Différents thèmes</a:t>
            </a:r>
          </a:p>
          <a:p>
            <a:r>
              <a:rPr lang="fr-FR" sz="1200" dirty="0" smtClean="0"/>
              <a:t>      -suivre son partenaire qui conduit le ballon qui met le pied dessus avant d’inverser les rôles</a:t>
            </a:r>
          </a:p>
          <a:p>
            <a:r>
              <a:rPr lang="fr-FR" sz="1200" dirty="0"/>
              <a:t> </a:t>
            </a:r>
            <a:r>
              <a:rPr lang="fr-FR" sz="1200" dirty="0" smtClean="0"/>
              <a:t>     -réaliser des passes avec son partenaire en se mêlant au autres.</a:t>
            </a:r>
          </a:p>
          <a:p>
            <a:r>
              <a:rPr lang="fr-FR" sz="1200" dirty="0"/>
              <a:t> </a:t>
            </a:r>
            <a:r>
              <a:rPr lang="fr-FR" sz="1200" dirty="0" smtClean="0"/>
              <a:t>     - faire quelques jonglage deux essais pied fort pied faible en duel contre son partenaire</a:t>
            </a:r>
            <a:endParaRPr lang="fr-FR" sz="1200" dirty="0" smtClean="0"/>
          </a:p>
          <a:p>
            <a:pPr marL="171450" indent="-171450">
              <a:buFont typeface="Wingdings" panose="05000000000000000000" pitchFamily="2" charset="2"/>
              <a:buChar char="v"/>
            </a:pPr>
            <a:r>
              <a:rPr lang="fr-FR" sz="1200" dirty="0"/>
              <a:t>(</a:t>
            </a:r>
            <a:r>
              <a:rPr lang="fr-FR" sz="1200" dirty="0" err="1"/>
              <a:t>Léo;bruno</a:t>
            </a:r>
            <a:r>
              <a:rPr lang="fr-FR" sz="1200" dirty="0"/>
              <a:t>) </a:t>
            </a:r>
          </a:p>
          <a:p>
            <a:pPr marL="171450" indent="-171450">
              <a:buFont typeface="Wingdings" panose="05000000000000000000" pitchFamily="2" charset="2"/>
              <a:buChar char="v"/>
            </a:pPr>
            <a:r>
              <a:rPr lang="fr-FR" sz="1200" dirty="0"/>
              <a:t>(</a:t>
            </a:r>
            <a:r>
              <a:rPr lang="fr-FR" sz="1200" dirty="0" err="1"/>
              <a:t>paul;lucas</a:t>
            </a:r>
            <a:r>
              <a:rPr lang="fr-FR" sz="1200" dirty="0"/>
              <a:t>)</a:t>
            </a:r>
          </a:p>
          <a:p>
            <a:pPr marL="171450" indent="-171450">
              <a:buFont typeface="Wingdings" panose="05000000000000000000" pitchFamily="2" charset="2"/>
              <a:buChar char="v"/>
            </a:pPr>
            <a:r>
              <a:rPr lang="fr-FR" sz="1200" dirty="0"/>
              <a:t> (</a:t>
            </a:r>
            <a:r>
              <a:rPr lang="fr-FR" sz="1200" dirty="0" err="1"/>
              <a:t>joan;maxime</a:t>
            </a:r>
            <a:r>
              <a:rPr lang="fr-FR" sz="1200" dirty="0"/>
              <a:t>) </a:t>
            </a:r>
          </a:p>
          <a:p>
            <a:pPr marL="171450" indent="-171450">
              <a:buFont typeface="Wingdings" panose="05000000000000000000" pitchFamily="2" charset="2"/>
              <a:buChar char="v"/>
            </a:pPr>
            <a:r>
              <a:rPr lang="fr-FR" sz="1200" dirty="0"/>
              <a:t>(</a:t>
            </a:r>
            <a:r>
              <a:rPr lang="fr-FR" sz="1200" dirty="0" err="1"/>
              <a:t>louka;maxence</a:t>
            </a:r>
            <a:r>
              <a:rPr lang="fr-FR" sz="1200" dirty="0"/>
              <a:t>) </a:t>
            </a:r>
          </a:p>
          <a:p>
            <a:pPr marL="171450" indent="-171450">
              <a:buFont typeface="Wingdings" panose="05000000000000000000" pitchFamily="2" charset="2"/>
              <a:buChar char="v"/>
            </a:pPr>
            <a:r>
              <a:rPr lang="fr-FR" sz="1200" dirty="0"/>
              <a:t>(</a:t>
            </a:r>
            <a:r>
              <a:rPr lang="fr-FR" sz="1200" dirty="0" err="1"/>
              <a:t>kilian;thomas</a:t>
            </a:r>
            <a:r>
              <a:rPr lang="fr-FR" sz="1200" dirty="0"/>
              <a:t>)</a:t>
            </a:r>
          </a:p>
          <a:p>
            <a:endParaRPr lang="fr-FR" sz="1200" dirty="0"/>
          </a:p>
          <a:p>
            <a:pPr marL="171450" indent="-171450">
              <a:buFont typeface="Wingdings" panose="05000000000000000000" pitchFamily="2" charset="2"/>
              <a:buChar char="v"/>
            </a:pPr>
            <a:r>
              <a:rPr lang="fr-FR" sz="1200" dirty="0"/>
              <a:t>(</a:t>
            </a:r>
            <a:r>
              <a:rPr lang="fr-FR" sz="1200" dirty="0" err="1"/>
              <a:t>kevin;ethan</a:t>
            </a:r>
            <a:r>
              <a:rPr lang="fr-FR" sz="1200" dirty="0"/>
              <a:t>)</a:t>
            </a:r>
          </a:p>
          <a:p>
            <a:pPr marL="171450" indent="-171450">
              <a:buFont typeface="Wingdings" panose="05000000000000000000" pitchFamily="2" charset="2"/>
              <a:buChar char="v"/>
            </a:pPr>
            <a:r>
              <a:rPr lang="fr-FR" sz="1200" dirty="0"/>
              <a:t>(</a:t>
            </a:r>
            <a:r>
              <a:rPr lang="fr-FR" sz="1200" dirty="0" err="1"/>
              <a:t>clement;jules</a:t>
            </a:r>
            <a:r>
              <a:rPr lang="fr-FR" sz="1200" dirty="0"/>
              <a:t>)</a:t>
            </a:r>
          </a:p>
          <a:p>
            <a:pPr marL="171450" indent="-171450">
              <a:buFont typeface="Wingdings" panose="05000000000000000000" pitchFamily="2" charset="2"/>
              <a:buChar char="v"/>
            </a:pPr>
            <a:r>
              <a:rPr lang="fr-FR" sz="1200" dirty="0"/>
              <a:t>(</a:t>
            </a:r>
            <a:r>
              <a:rPr lang="fr-FR" sz="1200" dirty="0" err="1"/>
              <a:t>mathis;kyllian</a:t>
            </a:r>
            <a:r>
              <a:rPr lang="fr-FR" sz="1200" dirty="0"/>
              <a:t>)</a:t>
            </a:r>
          </a:p>
          <a:p>
            <a:pPr marL="171450" indent="-171450">
              <a:buFont typeface="Wingdings" panose="05000000000000000000" pitchFamily="2" charset="2"/>
              <a:buChar char="v"/>
            </a:pPr>
            <a:r>
              <a:rPr lang="fr-FR" sz="1200" dirty="0"/>
              <a:t>(</a:t>
            </a:r>
            <a:r>
              <a:rPr lang="fr-FR" sz="1200" dirty="0" err="1"/>
              <a:t>fayssal;gabriel</a:t>
            </a:r>
            <a:r>
              <a:rPr lang="fr-FR" sz="1200" dirty="0"/>
              <a:t>)</a:t>
            </a:r>
          </a:p>
          <a:p>
            <a:pPr marL="171450" indent="-171450">
              <a:buFont typeface="Wingdings" panose="05000000000000000000" pitchFamily="2" charset="2"/>
              <a:buChar char="v"/>
            </a:pPr>
            <a:endParaRPr lang="fr-FR" sz="1200" dirty="0" smtClean="0"/>
          </a:p>
        </p:txBody>
      </p:sp>
      <p:sp>
        <p:nvSpPr>
          <p:cNvPr id="175" name="ZoneTexte 174"/>
          <p:cNvSpPr txBox="1"/>
          <p:nvPr/>
        </p:nvSpPr>
        <p:spPr>
          <a:xfrm>
            <a:off x="863752" y="1778868"/>
            <a:ext cx="1476000" cy="36000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b="1" dirty="0" smtClean="0"/>
              <a:t>Temps </a:t>
            </a:r>
            <a:r>
              <a:rPr lang="fr-FR" b="1" dirty="0" smtClean="0"/>
              <a:t>:10</a:t>
            </a:r>
            <a:r>
              <a:rPr lang="fr-FR" b="1" dirty="0" smtClean="0"/>
              <a:t>’ </a:t>
            </a:r>
            <a:endParaRPr lang="fr-FR" b="1" dirty="0"/>
          </a:p>
        </p:txBody>
      </p:sp>
      <p:sp>
        <p:nvSpPr>
          <p:cNvPr id="99" name="Ellipse 98"/>
          <p:cNvSpPr/>
          <p:nvPr/>
        </p:nvSpPr>
        <p:spPr>
          <a:xfrm rot="10800000" flipV="1">
            <a:off x="4223445" y="2674702"/>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Ellipse 100"/>
          <p:cNvSpPr/>
          <p:nvPr/>
        </p:nvSpPr>
        <p:spPr>
          <a:xfrm rot="10800000" flipV="1">
            <a:off x="4242600" y="3645024"/>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Triangle isocèle 113"/>
          <p:cNvSpPr/>
          <p:nvPr/>
        </p:nvSpPr>
        <p:spPr>
          <a:xfrm>
            <a:off x="2731490" y="2492896"/>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Triangle isocèle 114"/>
          <p:cNvSpPr/>
          <p:nvPr/>
        </p:nvSpPr>
        <p:spPr>
          <a:xfrm>
            <a:off x="3454037" y="2489103"/>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Triangle isocèle 116"/>
          <p:cNvSpPr/>
          <p:nvPr/>
        </p:nvSpPr>
        <p:spPr>
          <a:xfrm>
            <a:off x="4375131" y="2489102"/>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Triangle isocèle 117"/>
          <p:cNvSpPr/>
          <p:nvPr/>
        </p:nvSpPr>
        <p:spPr>
          <a:xfrm>
            <a:off x="5220072" y="2489102"/>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Ellipse 119"/>
          <p:cNvSpPr/>
          <p:nvPr/>
        </p:nvSpPr>
        <p:spPr>
          <a:xfrm rot="10800000" flipV="1">
            <a:off x="4283969" y="5301208"/>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Triangle isocèle 120"/>
          <p:cNvSpPr/>
          <p:nvPr/>
        </p:nvSpPr>
        <p:spPr>
          <a:xfrm>
            <a:off x="2862161" y="5725843"/>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2" name="Triangle isocèle 121"/>
          <p:cNvSpPr/>
          <p:nvPr/>
        </p:nvSpPr>
        <p:spPr>
          <a:xfrm>
            <a:off x="3584708" y="5722050"/>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Triangle isocèle 123"/>
          <p:cNvSpPr/>
          <p:nvPr/>
        </p:nvSpPr>
        <p:spPr>
          <a:xfrm>
            <a:off x="4505802" y="5722049"/>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Triangle isocèle 124"/>
          <p:cNvSpPr/>
          <p:nvPr/>
        </p:nvSpPr>
        <p:spPr>
          <a:xfrm>
            <a:off x="5350743" y="5722049"/>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Ellipse 125"/>
          <p:cNvSpPr/>
          <p:nvPr/>
        </p:nvSpPr>
        <p:spPr>
          <a:xfrm rot="10800000" flipV="1">
            <a:off x="3491881" y="3204559"/>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7" name="Ellipse 126"/>
          <p:cNvSpPr/>
          <p:nvPr/>
        </p:nvSpPr>
        <p:spPr>
          <a:xfrm rot="10800000" flipV="1">
            <a:off x="5004048" y="3501008"/>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8" name="Ellipse 127"/>
          <p:cNvSpPr/>
          <p:nvPr/>
        </p:nvSpPr>
        <p:spPr>
          <a:xfrm rot="10800000" flipV="1">
            <a:off x="3203849" y="3898838"/>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0" name="Ellipse 129"/>
          <p:cNvSpPr/>
          <p:nvPr/>
        </p:nvSpPr>
        <p:spPr>
          <a:xfrm rot="10800000" flipV="1">
            <a:off x="4655493" y="4293096"/>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1" name="Ellipse 130"/>
          <p:cNvSpPr/>
          <p:nvPr/>
        </p:nvSpPr>
        <p:spPr>
          <a:xfrm rot="10800000" flipV="1">
            <a:off x="4002412" y="5021593"/>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2" name="Ellipse 131"/>
          <p:cNvSpPr/>
          <p:nvPr/>
        </p:nvSpPr>
        <p:spPr>
          <a:xfrm rot="10800000" flipV="1">
            <a:off x="5375573" y="325076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3" name="Ellipse 132"/>
          <p:cNvSpPr/>
          <p:nvPr/>
        </p:nvSpPr>
        <p:spPr>
          <a:xfrm rot="10800000" flipV="1">
            <a:off x="4418327" y="2996952"/>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4" name="Ellipse 133"/>
          <p:cNvSpPr/>
          <p:nvPr/>
        </p:nvSpPr>
        <p:spPr>
          <a:xfrm rot="10800000" flipV="1">
            <a:off x="3635897" y="4114862"/>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5" name="Ellipse 134"/>
          <p:cNvSpPr/>
          <p:nvPr/>
        </p:nvSpPr>
        <p:spPr>
          <a:xfrm rot="10800000" flipV="1">
            <a:off x="5087541" y="4114862"/>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8" name="Ellipse 137"/>
          <p:cNvSpPr/>
          <p:nvPr/>
        </p:nvSpPr>
        <p:spPr>
          <a:xfrm rot="10800000" flipV="1">
            <a:off x="3131841" y="2842972"/>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9"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9710" y="2947068"/>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98" name="Ellipse 97"/>
          <p:cNvSpPr/>
          <p:nvPr/>
        </p:nvSpPr>
        <p:spPr>
          <a:xfrm rot="10800000" flipV="1">
            <a:off x="4276262" y="3898838"/>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0" name="Ellipse 99"/>
          <p:cNvSpPr/>
          <p:nvPr/>
        </p:nvSpPr>
        <p:spPr>
          <a:xfrm rot="10800000" flipV="1">
            <a:off x="3988653" y="4326235"/>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Ellipse 118"/>
          <p:cNvSpPr/>
          <p:nvPr/>
        </p:nvSpPr>
        <p:spPr>
          <a:xfrm rot="10800000" flipV="1">
            <a:off x="4022315" y="4580049"/>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6" name="Ellipse 135"/>
          <p:cNvSpPr/>
          <p:nvPr/>
        </p:nvSpPr>
        <p:spPr>
          <a:xfrm rot="10800000" flipV="1">
            <a:off x="4880299" y="4874005"/>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7" name="Ellipse 136"/>
          <p:cNvSpPr/>
          <p:nvPr/>
        </p:nvSpPr>
        <p:spPr>
          <a:xfrm rot="10800000" flipV="1">
            <a:off x="4913961" y="5127819"/>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0"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2689" y="2992876"/>
            <a:ext cx="119083" cy="121892"/>
          </a:xfrm>
          <a:prstGeom prst="rect">
            <a:avLst/>
          </a:prstGeom>
          <a:noFill/>
          <a:extLst>
            <a:ext uri="{909E8E84-426E-40DD-AFC4-6F175D3DCCD1}">
              <a14:hiddenFill xmlns:a14="http://schemas.microsoft.com/office/drawing/2010/main">
                <a:solidFill>
                  <a:srgbClr val="FFFFFF"/>
                </a:solidFill>
              </a14:hiddenFill>
            </a:ext>
          </a:extLst>
        </p:spPr>
      </p:pic>
      <p:pic>
        <p:nvPicPr>
          <p:cNvPr id="141"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6962" y="4005064"/>
            <a:ext cx="119083" cy="121892"/>
          </a:xfrm>
          <a:prstGeom prst="rect">
            <a:avLst/>
          </a:prstGeom>
          <a:noFill/>
          <a:extLst>
            <a:ext uri="{909E8E84-426E-40DD-AFC4-6F175D3DCCD1}">
              <a14:hiddenFill xmlns:a14="http://schemas.microsoft.com/office/drawing/2010/main">
                <a:solidFill>
                  <a:srgbClr val="FFFFFF"/>
                </a:solidFill>
              </a14:hiddenFill>
            </a:ext>
          </a:extLst>
        </p:spPr>
      </p:pic>
      <p:pic>
        <p:nvPicPr>
          <p:cNvPr id="142"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54918" y="3796890"/>
            <a:ext cx="119083" cy="121892"/>
          </a:xfrm>
          <a:prstGeom prst="rect">
            <a:avLst/>
          </a:prstGeom>
          <a:noFill/>
          <a:extLst>
            <a:ext uri="{909E8E84-426E-40DD-AFC4-6F175D3DCCD1}">
              <a14:hiddenFill xmlns:a14="http://schemas.microsoft.com/office/drawing/2010/main">
                <a:solidFill>
                  <a:srgbClr val="FFFFFF"/>
                </a:solidFill>
              </a14:hiddenFill>
            </a:ext>
          </a:extLst>
        </p:spPr>
      </p:pic>
      <p:pic>
        <p:nvPicPr>
          <p:cNvPr id="143"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6579" y="3379116"/>
            <a:ext cx="119083" cy="121892"/>
          </a:xfrm>
          <a:prstGeom prst="rect">
            <a:avLst/>
          </a:prstGeom>
          <a:noFill/>
          <a:extLst>
            <a:ext uri="{909E8E84-426E-40DD-AFC4-6F175D3DCCD1}">
              <a14:hiddenFill xmlns:a14="http://schemas.microsoft.com/office/drawing/2010/main">
                <a:solidFill>
                  <a:srgbClr val="FFFFFF"/>
                </a:solidFill>
              </a14:hiddenFill>
            </a:ext>
          </a:extLst>
        </p:spPr>
      </p:pic>
      <p:pic>
        <p:nvPicPr>
          <p:cNvPr id="144"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4310569"/>
            <a:ext cx="119083" cy="121892"/>
          </a:xfrm>
          <a:prstGeom prst="rect">
            <a:avLst/>
          </a:prstGeom>
          <a:noFill/>
          <a:extLst>
            <a:ext uri="{909E8E84-426E-40DD-AFC4-6F175D3DCCD1}">
              <a14:hiddenFill xmlns:a14="http://schemas.microsoft.com/office/drawing/2010/main">
                <a:solidFill>
                  <a:srgbClr val="FFFFFF"/>
                </a:solidFill>
              </a14:hiddenFill>
            </a:ext>
          </a:extLst>
        </p:spPr>
      </p:pic>
      <p:pic>
        <p:nvPicPr>
          <p:cNvPr id="145"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31151" y="4421708"/>
            <a:ext cx="119083" cy="121892"/>
          </a:xfrm>
          <a:prstGeom prst="rect">
            <a:avLst/>
          </a:prstGeom>
          <a:noFill/>
          <a:extLst>
            <a:ext uri="{909E8E84-426E-40DD-AFC4-6F175D3DCCD1}">
              <a14:hiddenFill xmlns:a14="http://schemas.microsoft.com/office/drawing/2010/main">
                <a:solidFill>
                  <a:srgbClr val="FFFFFF"/>
                </a:solidFill>
              </a14:hiddenFill>
            </a:ext>
          </a:extLst>
        </p:spPr>
      </p:pic>
      <p:pic>
        <p:nvPicPr>
          <p:cNvPr id="146"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89783" y="5083994"/>
            <a:ext cx="119083" cy="121892"/>
          </a:xfrm>
          <a:prstGeom prst="rect">
            <a:avLst/>
          </a:prstGeom>
          <a:noFill/>
          <a:extLst>
            <a:ext uri="{909E8E84-426E-40DD-AFC4-6F175D3DCCD1}">
              <a14:hiddenFill xmlns:a14="http://schemas.microsoft.com/office/drawing/2010/main">
                <a:solidFill>
                  <a:srgbClr val="FFFFFF"/>
                </a:solidFill>
              </a14:hiddenFill>
            </a:ext>
          </a:extLst>
        </p:spPr>
      </p:pic>
      <p:pic>
        <p:nvPicPr>
          <p:cNvPr id="147"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2932" y="5023048"/>
            <a:ext cx="119083" cy="121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330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8" descr="C:\Users\antoine\AppData\Local\Microsoft\Windows\Temporary Internet Files\Content.IE5\WZG8ZIPE\493px-Soccer_field_-_empty[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3214622" y="1041964"/>
            <a:ext cx="5064338" cy="6814076"/>
          </a:xfrm>
          <a:prstGeom prst="rect">
            <a:avLst/>
          </a:prstGeom>
          <a:solidFill>
            <a:srgbClr val="FFFF00"/>
          </a:solidFill>
          <a:ln w="3175"/>
          <a:extLst/>
        </p:spPr>
      </p:pic>
      <p:sp>
        <p:nvSpPr>
          <p:cNvPr id="2" name="Titre 1"/>
          <p:cNvSpPr>
            <a:spLocks noGrp="1"/>
          </p:cNvSpPr>
          <p:nvPr>
            <p:ph type="ctrTitle"/>
          </p:nvPr>
        </p:nvSpPr>
        <p:spPr/>
        <p:txBody>
          <a:bodyPr/>
          <a:lstStyle/>
          <a:p>
            <a:r>
              <a:rPr lang="fr-FR" dirty="0" smtClean="0"/>
              <a:t/>
            </a:r>
            <a:br>
              <a:rPr lang="fr-FR" dirty="0" smtClean="0"/>
            </a:br>
            <a:endParaRPr lang="fr-FR" dirty="0"/>
          </a:p>
        </p:txBody>
      </p:sp>
      <p:sp>
        <p:nvSpPr>
          <p:cNvPr id="3" name="Sous-titre 2"/>
          <p:cNvSpPr>
            <a:spLocks noGrp="1"/>
          </p:cNvSpPr>
          <p:nvPr>
            <p:ph type="subTitle" idx="1"/>
          </p:nvPr>
        </p:nvSpPr>
        <p:spPr>
          <a:xfrm>
            <a:off x="3084937" y="5358"/>
            <a:ext cx="5015455" cy="455788"/>
          </a:xfrm>
          <a:solidFill>
            <a:srgbClr val="FFFF00"/>
          </a:solidFill>
        </p:spPr>
        <p:txBody>
          <a:bodyPr>
            <a:normAutofit lnSpcReduction="1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Thème</a:t>
            </a:r>
            <a:r>
              <a:rPr lang="fr-F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 la séance:</a:t>
            </a:r>
          </a:p>
        </p:txBody>
      </p:sp>
      <p:sp>
        <p:nvSpPr>
          <p:cNvPr id="1033" name="ZoneTexte 1032"/>
          <p:cNvSpPr txBox="1"/>
          <p:nvPr/>
        </p:nvSpPr>
        <p:spPr>
          <a:xfrm>
            <a:off x="12034" y="5358"/>
            <a:ext cx="119569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smtClean="0"/>
              <a:t>Matériel</a:t>
            </a:r>
            <a:endParaRPr lang="fr-FR" dirty="0"/>
          </a:p>
        </p:txBody>
      </p:sp>
      <p:sp>
        <p:nvSpPr>
          <p:cNvPr id="23" name="ZoneTexte 22"/>
          <p:cNvSpPr txBox="1"/>
          <p:nvPr/>
        </p:nvSpPr>
        <p:spPr>
          <a:xfrm>
            <a:off x="1437378" y="650805"/>
            <a:ext cx="308528" cy="221173"/>
          </a:xfrm>
          <a:prstGeom prst="rect">
            <a:avLst/>
          </a:prstGeom>
          <a:noFill/>
        </p:spPr>
        <p:txBody>
          <a:bodyPr wrap="square" rtlCol="0">
            <a:spAutoFit/>
          </a:bodyPr>
          <a:lstStyle/>
          <a:p>
            <a:r>
              <a:rPr lang="fr-FR" sz="800" dirty="0" smtClean="0"/>
              <a:t>20</a:t>
            </a:r>
            <a:endParaRPr lang="fr-FR" sz="800" dirty="0"/>
          </a:p>
        </p:txBody>
      </p:sp>
      <p:pic>
        <p:nvPicPr>
          <p:cNvPr id="1027" name="Picture 3" descr="C:\Users\antoine\AppData\Local\Microsoft\Windows\Temporary Internet Files\Content.IE5\LDK3KDWD\Ballon_de_handbal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2807" y="449587"/>
            <a:ext cx="119083" cy="121892"/>
          </a:xfrm>
          <a:prstGeom prst="rect">
            <a:avLst/>
          </a:prstGeom>
          <a:noFill/>
          <a:extLst>
            <a:ext uri="{909E8E84-426E-40DD-AFC4-6F175D3DCCD1}">
              <a14:hiddenFill xmlns:a14="http://schemas.microsoft.com/office/drawing/2010/main">
                <a:solidFill>
                  <a:srgbClr val="FFFFFF"/>
                </a:solidFill>
              </a14:hiddenFill>
            </a:ext>
          </a:extLst>
        </p:spPr>
      </p:pic>
      <p:grpSp>
        <p:nvGrpSpPr>
          <p:cNvPr id="1030" name="Groupe 1029"/>
          <p:cNvGrpSpPr/>
          <p:nvPr/>
        </p:nvGrpSpPr>
        <p:grpSpPr>
          <a:xfrm>
            <a:off x="12034" y="370138"/>
            <a:ext cx="1661864" cy="539397"/>
            <a:chOff x="749896" y="764704"/>
            <a:chExt cx="1661864" cy="525425"/>
          </a:xfrm>
        </p:grpSpPr>
        <p:grpSp>
          <p:nvGrpSpPr>
            <p:cNvPr id="21" name="Groupe 20"/>
            <p:cNvGrpSpPr/>
            <p:nvPr/>
          </p:nvGrpSpPr>
          <p:grpSpPr>
            <a:xfrm>
              <a:off x="749896" y="764704"/>
              <a:ext cx="1661864" cy="525425"/>
              <a:chOff x="749896" y="764704"/>
              <a:chExt cx="1517848" cy="525425"/>
            </a:xfrm>
          </p:grpSpPr>
          <p:sp>
            <p:nvSpPr>
              <p:cNvPr id="4" name="Rectangle 3"/>
              <p:cNvSpPr/>
              <p:nvPr/>
            </p:nvSpPr>
            <p:spPr>
              <a:xfrm>
                <a:off x="749896" y="764704"/>
                <a:ext cx="1517848"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97160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1187624"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1403648"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1619672"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1835696" y="786073"/>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05172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a:stCxn id="4" idx="1"/>
                <a:endCxn id="4" idx="3"/>
              </p:cNvCxnSpPr>
              <p:nvPr/>
            </p:nvCxnSpPr>
            <p:spPr>
              <a:xfrm>
                <a:off x="749896" y="1016732"/>
                <a:ext cx="151784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 name="ZoneTexte 25"/>
            <p:cNvSpPr txBox="1"/>
            <p:nvPr/>
          </p:nvSpPr>
          <p:spPr>
            <a:xfrm>
              <a:off x="1938719" y="1038101"/>
              <a:ext cx="308528" cy="215444"/>
            </a:xfrm>
            <a:prstGeom prst="rect">
              <a:avLst/>
            </a:prstGeom>
            <a:noFill/>
          </p:spPr>
          <p:txBody>
            <a:bodyPr wrap="square" rtlCol="0">
              <a:spAutoFit/>
            </a:bodyPr>
            <a:lstStyle/>
            <a:p>
              <a:r>
                <a:rPr lang="fr-FR" sz="800" dirty="0" smtClean="0"/>
                <a:t>20</a:t>
              </a:r>
              <a:endParaRPr lang="fr-FR" sz="800" dirty="0"/>
            </a:p>
          </p:txBody>
        </p:sp>
        <p:sp>
          <p:nvSpPr>
            <p:cNvPr id="29" name="ZoneTexte 28"/>
            <p:cNvSpPr txBox="1"/>
            <p:nvPr/>
          </p:nvSpPr>
          <p:spPr>
            <a:xfrm>
              <a:off x="1702198" y="1038101"/>
              <a:ext cx="308528" cy="215444"/>
            </a:xfrm>
            <a:prstGeom prst="rect">
              <a:avLst/>
            </a:prstGeom>
            <a:noFill/>
          </p:spPr>
          <p:txBody>
            <a:bodyPr wrap="square" rtlCol="0">
              <a:spAutoFit/>
            </a:bodyPr>
            <a:lstStyle/>
            <a:p>
              <a:r>
                <a:rPr lang="fr-FR" sz="800" dirty="0" smtClean="0"/>
                <a:t>2</a:t>
              </a:r>
              <a:endParaRPr lang="fr-FR" sz="800" dirty="0"/>
            </a:p>
          </p:txBody>
        </p:sp>
        <p:sp>
          <p:nvSpPr>
            <p:cNvPr id="30" name="ZoneTexte 29"/>
            <p:cNvSpPr txBox="1"/>
            <p:nvPr/>
          </p:nvSpPr>
          <p:spPr>
            <a:xfrm>
              <a:off x="1465677" y="1053753"/>
              <a:ext cx="308528" cy="215444"/>
            </a:xfrm>
            <a:prstGeom prst="rect">
              <a:avLst/>
            </a:prstGeom>
            <a:noFill/>
          </p:spPr>
          <p:txBody>
            <a:bodyPr wrap="square" rtlCol="0">
              <a:spAutoFit/>
            </a:bodyPr>
            <a:lstStyle/>
            <a:p>
              <a:r>
                <a:rPr lang="fr-FR" sz="800" dirty="0"/>
                <a:t>6</a:t>
              </a:r>
            </a:p>
          </p:txBody>
        </p:sp>
        <p:sp>
          <p:nvSpPr>
            <p:cNvPr id="31" name="ZoneTexte 30"/>
            <p:cNvSpPr txBox="1"/>
            <p:nvPr/>
          </p:nvSpPr>
          <p:spPr>
            <a:xfrm>
              <a:off x="1229156" y="1038101"/>
              <a:ext cx="308528" cy="215444"/>
            </a:xfrm>
            <a:prstGeom prst="rect">
              <a:avLst/>
            </a:prstGeom>
            <a:noFill/>
          </p:spPr>
          <p:txBody>
            <a:bodyPr wrap="square" rtlCol="0">
              <a:spAutoFit/>
            </a:bodyPr>
            <a:lstStyle/>
            <a:p>
              <a:r>
                <a:rPr lang="fr-FR" sz="800" dirty="0"/>
                <a:t>8</a:t>
              </a:r>
            </a:p>
          </p:txBody>
        </p:sp>
        <p:sp>
          <p:nvSpPr>
            <p:cNvPr id="32" name="ZoneTexte 31"/>
            <p:cNvSpPr txBox="1"/>
            <p:nvPr/>
          </p:nvSpPr>
          <p:spPr>
            <a:xfrm>
              <a:off x="992636" y="1038101"/>
              <a:ext cx="308528" cy="215444"/>
            </a:xfrm>
            <a:prstGeom prst="rect">
              <a:avLst/>
            </a:prstGeom>
            <a:noFill/>
          </p:spPr>
          <p:txBody>
            <a:bodyPr wrap="square" rtlCol="0">
              <a:spAutoFit/>
            </a:bodyPr>
            <a:lstStyle/>
            <a:p>
              <a:r>
                <a:rPr lang="fr-FR" sz="800" dirty="0" smtClean="0"/>
                <a:t>0</a:t>
              </a:r>
              <a:endParaRPr lang="fr-FR" sz="800" dirty="0"/>
            </a:p>
          </p:txBody>
        </p:sp>
        <p:sp>
          <p:nvSpPr>
            <p:cNvPr id="33" name="ZoneTexte 32"/>
            <p:cNvSpPr txBox="1"/>
            <p:nvPr/>
          </p:nvSpPr>
          <p:spPr>
            <a:xfrm>
              <a:off x="749896" y="1038101"/>
              <a:ext cx="308528" cy="215444"/>
            </a:xfrm>
            <a:prstGeom prst="rect">
              <a:avLst/>
            </a:prstGeom>
            <a:noFill/>
          </p:spPr>
          <p:txBody>
            <a:bodyPr wrap="square" rtlCol="0">
              <a:spAutoFit/>
            </a:bodyPr>
            <a:lstStyle/>
            <a:p>
              <a:r>
                <a:rPr lang="fr-FR" sz="800" dirty="0" smtClean="0"/>
                <a:t>2</a:t>
              </a:r>
              <a:endParaRPr lang="fr-FR" sz="800" dirty="0"/>
            </a:p>
          </p:txBody>
        </p:sp>
      </p:grpSp>
      <p:sp>
        <p:nvSpPr>
          <p:cNvPr id="24" name="Triangle isocèle 23"/>
          <p:cNvSpPr/>
          <p:nvPr/>
        </p:nvSpPr>
        <p:spPr>
          <a:xfrm>
            <a:off x="1036342" y="39207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riangle isocèle 24"/>
          <p:cNvSpPr/>
          <p:nvPr/>
        </p:nvSpPr>
        <p:spPr>
          <a:xfrm>
            <a:off x="1241525" y="497557"/>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9" name="Groupe 38"/>
          <p:cNvGrpSpPr/>
          <p:nvPr/>
        </p:nvGrpSpPr>
        <p:grpSpPr>
          <a:xfrm>
            <a:off x="563302" y="391286"/>
            <a:ext cx="45719" cy="221768"/>
            <a:chOff x="1430628" y="1412776"/>
            <a:chExt cx="45719" cy="318119"/>
          </a:xfrm>
          <a:solidFill>
            <a:srgbClr val="00B0F0"/>
          </a:solidFill>
        </p:grpSpPr>
        <p:cxnSp>
          <p:nvCxnSpPr>
            <p:cNvPr id="37" name="Connecteur droit 36"/>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rapèze 37"/>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29" name="Groupe 1028"/>
          <p:cNvGrpSpPr/>
          <p:nvPr/>
        </p:nvGrpSpPr>
        <p:grpSpPr>
          <a:xfrm>
            <a:off x="33608" y="434994"/>
            <a:ext cx="208073" cy="157086"/>
            <a:chOff x="1115616" y="1466782"/>
            <a:chExt cx="231267" cy="162018"/>
          </a:xfrm>
        </p:grpSpPr>
        <p:cxnSp>
          <p:nvCxnSpPr>
            <p:cNvPr id="41" name="Connecteur droit 40"/>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Groupe 101"/>
          <p:cNvGrpSpPr/>
          <p:nvPr/>
        </p:nvGrpSpPr>
        <p:grpSpPr>
          <a:xfrm>
            <a:off x="320562" y="477841"/>
            <a:ext cx="92774" cy="92404"/>
            <a:chOff x="1115616" y="1466782"/>
            <a:chExt cx="231267" cy="162018"/>
          </a:xfrm>
        </p:grpSpPr>
        <p:cxnSp>
          <p:nvCxnSpPr>
            <p:cNvPr id="103" name="Connecteur droit 102"/>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necteur droit 10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Connecteur droit 10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Connecteur droit 108"/>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necteur droit 109"/>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Connecteur droit 110"/>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necteur droit 111"/>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4" name="Rectangle 1033"/>
          <p:cNvSpPr/>
          <p:nvPr/>
        </p:nvSpPr>
        <p:spPr>
          <a:xfrm>
            <a:off x="0" y="909535"/>
            <a:ext cx="4067944" cy="884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emnt</a:t>
            </a:r>
            <a:endParaRPr lang="fr-FR" dirty="0"/>
          </a:p>
        </p:txBody>
      </p:sp>
      <p:cxnSp>
        <p:nvCxnSpPr>
          <p:cNvPr id="1036" name="Connecteur droit 1035"/>
          <p:cNvCxnSpPr/>
          <p:nvPr/>
        </p:nvCxnSpPr>
        <p:spPr>
          <a:xfrm>
            <a:off x="114694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a:off x="272288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Connecteur droit 128"/>
          <p:cNvCxnSpPr>
            <a:stCxn id="1034" idx="3"/>
            <a:endCxn id="1034" idx="1"/>
          </p:cNvCxnSpPr>
          <p:nvPr/>
        </p:nvCxnSpPr>
        <p:spPr>
          <a:xfrm flipH="1">
            <a:off x="0" y="1351599"/>
            <a:ext cx="40679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Connecteur droit avec flèche 63"/>
          <p:cNvCxnSpPr/>
          <p:nvPr/>
        </p:nvCxnSpPr>
        <p:spPr>
          <a:xfrm>
            <a:off x="80657" y="1162143"/>
            <a:ext cx="1059837"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36" name="Groupe 35"/>
          <p:cNvGrpSpPr/>
          <p:nvPr/>
        </p:nvGrpSpPr>
        <p:grpSpPr>
          <a:xfrm>
            <a:off x="2742766" y="1045558"/>
            <a:ext cx="1279549" cy="224489"/>
            <a:chOff x="46552" y="2768404"/>
            <a:chExt cx="1188823" cy="127985"/>
          </a:xfrm>
        </p:grpSpPr>
        <p:sp>
          <p:nvSpPr>
            <p:cNvPr id="27" name="Forme libre 26"/>
            <p:cNvSpPr/>
            <p:nvPr/>
          </p:nvSpPr>
          <p:spPr>
            <a:xfrm>
              <a:off x="46552" y="2768404"/>
              <a:ext cx="1055053" cy="127985"/>
            </a:xfrm>
            <a:custGeom>
              <a:avLst/>
              <a:gdLst>
                <a:gd name="connsiteX0" fmla="*/ 0 w 1619250"/>
                <a:gd name="connsiteY0" fmla="*/ 222446 h 255970"/>
                <a:gd name="connsiteX1" fmla="*/ 381000 w 1619250"/>
                <a:gd name="connsiteY1" fmla="*/ 3371 h 255970"/>
                <a:gd name="connsiteX2" fmla="*/ 533400 w 1619250"/>
                <a:gd name="connsiteY2" fmla="*/ 98621 h 255970"/>
                <a:gd name="connsiteX3" fmla="*/ 723900 w 1619250"/>
                <a:gd name="connsiteY3" fmla="*/ 222446 h 255970"/>
                <a:gd name="connsiteX4" fmla="*/ 1171575 w 1619250"/>
                <a:gd name="connsiteY4" fmla="*/ 31946 h 255970"/>
                <a:gd name="connsiteX5" fmla="*/ 1371600 w 1619250"/>
                <a:gd name="connsiteY5" fmla="*/ 222446 h 255970"/>
                <a:gd name="connsiteX6" fmla="*/ 1619250 w 1619250"/>
                <a:gd name="connsiteY6" fmla="*/ 251021 h 25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9250" h="255970">
                  <a:moveTo>
                    <a:pt x="0" y="222446"/>
                  </a:moveTo>
                  <a:cubicBezTo>
                    <a:pt x="146050" y="123227"/>
                    <a:pt x="292100" y="24008"/>
                    <a:pt x="381000" y="3371"/>
                  </a:cubicBezTo>
                  <a:cubicBezTo>
                    <a:pt x="469900" y="-17266"/>
                    <a:pt x="476250" y="62108"/>
                    <a:pt x="533400" y="98621"/>
                  </a:cubicBezTo>
                  <a:cubicBezTo>
                    <a:pt x="590550" y="135133"/>
                    <a:pt x="617538" y="233558"/>
                    <a:pt x="723900" y="222446"/>
                  </a:cubicBezTo>
                  <a:cubicBezTo>
                    <a:pt x="830262" y="211334"/>
                    <a:pt x="1063625" y="31946"/>
                    <a:pt x="1171575" y="31946"/>
                  </a:cubicBezTo>
                  <a:cubicBezTo>
                    <a:pt x="1279525" y="31946"/>
                    <a:pt x="1296988" y="185934"/>
                    <a:pt x="1371600" y="222446"/>
                  </a:cubicBezTo>
                  <a:cubicBezTo>
                    <a:pt x="1446212" y="258958"/>
                    <a:pt x="1589088" y="260546"/>
                    <a:pt x="1619250" y="25102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5" name="Connecteur droit avec flèche 34"/>
            <p:cNvCxnSpPr>
              <a:stCxn id="27" idx="6"/>
            </p:cNvCxnSpPr>
            <p:nvPr/>
          </p:nvCxnSpPr>
          <p:spPr>
            <a:xfrm>
              <a:off x="1101605" y="2893915"/>
              <a:ext cx="133770" cy="2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0" name="ZoneTexte 39"/>
          <p:cNvSpPr txBox="1"/>
          <p:nvPr/>
        </p:nvSpPr>
        <p:spPr>
          <a:xfrm>
            <a:off x="0" y="1436470"/>
            <a:ext cx="1281768" cy="302695"/>
          </a:xfrm>
          <a:prstGeom prst="rect">
            <a:avLst/>
          </a:prstGeom>
          <a:noFill/>
        </p:spPr>
        <p:txBody>
          <a:bodyPr wrap="square" rtlCol="0">
            <a:spAutoFit/>
          </a:bodyPr>
          <a:lstStyle/>
          <a:p>
            <a:r>
              <a:rPr lang="fr-FR" sz="800" dirty="0" smtClean="0"/>
              <a:t>Déplacement joueur</a:t>
            </a:r>
            <a:endParaRPr lang="fr-FR" sz="800" dirty="0"/>
          </a:p>
        </p:txBody>
      </p:sp>
      <p:sp>
        <p:nvSpPr>
          <p:cNvPr id="81" name="ZoneTexte 80"/>
          <p:cNvSpPr txBox="1"/>
          <p:nvPr/>
        </p:nvSpPr>
        <p:spPr>
          <a:xfrm>
            <a:off x="1139099" y="1454677"/>
            <a:ext cx="1281768" cy="302695"/>
          </a:xfrm>
          <a:prstGeom prst="rect">
            <a:avLst/>
          </a:prstGeom>
          <a:noFill/>
        </p:spPr>
        <p:txBody>
          <a:bodyPr wrap="square" rtlCol="0">
            <a:spAutoFit/>
          </a:bodyPr>
          <a:lstStyle/>
          <a:p>
            <a:r>
              <a:rPr lang="fr-FR" sz="800" dirty="0" smtClean="0"/>
              <a:t>Déplacement Ballon</a:t>
            </a:r>
            <a:endParaRPr lang="fr-FR" sz="800" dirty="0"/>
          </a:p>
        </p:txBody>
      </p:sp>
      <p:sp>
        <p:nvSpPr>
          <p:cNvPr id="82" name="ZoneTexte 81"/>
          <p:cNvSpPr txBox="1"/>
          <p:nvPr/>
        </p:nvSpPr>
        <p:spPr>
          <a:xfrm>
            <a:off x="2743224" y="1461179"/>
            <a:ext cx="1565642" cy="251315"/>
          </a:xfrm>
          <a:prstGeom prst="rect">
            <a:avLst/>
          </a:prstGeom>
          <a:noFill/>
        </p:spPr>
        <p:txBody>
          <a:bodyPr wrap="square" rtlCol="0">
            <a:spAutoFit/>
          </a:bodyPr>
          <a:lstStyle/>
          <a:p>
            <a:r>
              <a:rPr lang="fr-FR" sz="800" dirty="0" smtClean="0"/>
              <a:t>Déplacement joueur/Ballon</a:t>
            </a:r>
            <a:endParaRPr lang="fr-FR" sz="800" dirty="0"/>
          </a:p>
        </p:txBody>
      </p:sp>
      <p:sp>
        <p:nvSpPr>
          <p:cNvPr id="56" name="ZoneTexte 55"/>
          <p:cNvSpPr txBox="1"/>
          <p:nvPr/>
        </p:nvSpPr>
        <p:spPr>
          <a:xfrm>
            <a:off x="4067944" y="908760"/>
            <a:ext cx="1620000" cy="360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le ballon</a:t>
            </a:r>
            <a:endParaRPr lang="fr-FR" sz="1400" dirty="0"/>
          </a:p>
        </p:txBody>
      </p:sp>
      <p:sp>
        <p:nvSpPr>
          <p:cNvPr id="88" name="ZoneTexte 87"/>
          <p:cNvSpPr txBox="1"/>
          <p:nvPr/>
        </p:nvSpPr>
        <p:spPr>
          <a:xfrm>
            <a:off x="4067944" y="1271663"/>
            <a:ext cx="1620000" cy="522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pas le ballon</a:t>
            </a:r>
            <a:endParaRPr lang="fr-FR" sz="1400" dirty="0"/>
          </a:p>
        </p:txBody>
      </p:sp>
      <p:sp>
        <p:nvSpPr>
          <p:cNvPr id="89" name="ZoneTexte 88"/>
          <p:cNvSpPr txBox="1"/>
          <p:nvPr/>
        </p:nvSpPr>
        <p:spPr>
          <a:xfrm>
            <a:off x="5580312" y="908759"/>
            <a:ext cx="1800000" cy="396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defPPr>
              <a:defRPr lang="fr-FR"/>
            </a:defPPr>
            <a:lvl1pPr>
              <a:defRPr sz="1400"/>
            </a:lvl1pPr>
          </a:lstStyle>
          <a:p>
            <a:r>
              <a:rPr lang="fr-FR" dirty="0"/>
              <a:t>Conserver /Progresser</a:t>
            </a:r>
          </a:p>
        </p:txBody>
      </p:sp>
      <p:sp>
        <p:nvSpPr>
          <p:cNvPr id="90" name="ZoneTexte 89"/>
          <p:cNvSpPr txBox="1"/>
          <p:nvPr/>
        </p:nvSpPr>
        <p:spPr>
          <a:xfrm>
            <a:off x="5581676" y="1263908"/>
            <a:ext cx="1798836"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la Progression</a:t>
            </a:r>
            <a:endParaRPr lang="fr-FR" sz="1400" dirty="0"/>
          </a:p>
        </p:txBody>
      </p:sp>
      <p:sp>
        <p:nvSpPr>
          <p:cNvPr id="91" name="ZoneTexte 90"/>
          <p:cNvSpPr txBox="1"/>
          <p:nvPr/>
        </p:nvSpPr>
        <p:spPr>
          <a:xfrm>
            <a:off x="7380512" y="908760"/>
            <a:ext cx="1800000" cy="360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Déséquilibrer/Finir</a:t>
            </a:r>
            <a:endParaRPr lang="fr-FR" sz="1400" dirty="0"/>
          </a:p>
        </p:txBody>
      </p:sp>
      <p:sp>
        <p:nvSpPr>
          <p:cNvPr id="92" name="ZoneTexte 91"/>
          <p:cNvSpPr txBox="1"/>
          <p:nvPr/>
        </p:nvSpPr>
        <p:spPr>
          <a:xfrm>
            <a:off x="7380512" y="1263908"/>
            <a:ext cx="1800000" cy="52322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pour Protéger son but</a:t>
            </a:r>
            <a:endParaRPr lang="fr-FR" sz="1400" dirty="0"/>
          </a:p>
        </p:txBody>
      </p:sp>
      <p:sp>
        <p:nvSpPr>
          <p:cNvPr id="96" name="Sous-titre 2"/>
          <p:cNvSpPr txBox="1">
            <a:spLocks/>
          </p:cNvSpPr>
          <p:nvPr/>
        </p:nvSpPr>
        <p:spPr>
          <a:xfrm>
            <a:off x="2420867" y="441815"/>
            <a:ext cx="6695184" cy="462249"/>
          </a:xfrm>
          <a:prstGeom prst="rect">
            <a:avLst/>
          </a:prstGeom>
          <a:solidFill>
            <a:srgbClr val="FFC000"/>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24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Occuper l’espace en Largeur et </a:t>
            </a:r>
            <a:r>
              <a:rPr lang="fr-FR" sz="2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Profondeur</a:t>
            </a:r>
          </a:p>
        </p:txBody>
      </p:sp>
      <p:sp>
        <p:nvSpPr>
          <p:cNvPr id="18" name="ZoneTexte 17"/>
          <p:cNvSpPr txBox="1"/>
          <p:nvPr/>
        </p:nvSpPr>
        <p:spPr>
          <a:xfrm>
            <a:off x="34552" y="1916832"/>
            <a:ext cx="194516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u="sng" dirty="0" smtClean="0"/>
              <a:t>exercice</a:t>
            </a:r>
            <a:endParaRPr lang="fr-FR" b="1" u="sng" dirty="0"/>
          </a:p>
        </p:txBody>
      </p:sp>
      <p:sp>
        <p:nvSpPr>
          <p:cNvPr id="19" name="ZoneTexte 18"/>
          <p:cNvSpPr txBox="1"/>
          <p:nvPr/>
        </p:nvSpPr>
        <p:spPr>
          <a:xfrm>
            <a:off x="66621" y="2433190"/>
            <a:ext cx="2233192"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buFont typeface="Wingdings" panose="05000000000000000000" pitchFamily="2" charset="2"/>
              <a:buChar char="v"/>
            </a:pPr>
            <a:r>
              <a:rPr lang="fr-FR" sz="1200" b="1" u="sng" dirty="0" smtClean="0"/>
              <a:t>Faire quatre groupes répartis sur 2 terrains</a:t>
            </a:r>
            <a:endParaRPr lang="fr-FR" sz="1200" b="1" u="sng" dirty="0" smtClean="0"/>
          </a:p>
          <a:p>
            <a:pPr marL="171450" indent="-171450">
              <a:buFont typeface="Wingdings" panose="05000000000000000000" pitchFamily="2" charset="2"/>
              <a:buChar char="v"/>
            </a:pPr>
            <a:r>
              <a:rPr lang="fr-FR" sz="1200" b="1" dirty="0" smtClean="0"/>
              <a:t>4 attaquants contre 4 défenseurs de chaque coté</a:t>
            </a:r>
          </a:p>
          <a:p>
            <a:pPr marL="171450" indent="-171450">
              <a:buFont typeface="Wingdings" panose="05000000000000000000" pitchFamily="2" charset="2"/>
              <a:buChar char="v"/>
            </a:pPr>
            <a:r>
              <a:rPr lang="fr-FR" sz="1200" b="1" dirty="0" smtClean="0"/>
              <a:t>Consigne faire des couples pour que lors de la passe à dix il y ait un marquage individuel</a:t>
            </a:r>
            <a:endParaRPr lang="fr-FR" sz="1200" dirty="0"/>
          </a:p>
          <a:p>
            <a:pPr marL="171450" indent="-171450">
              <a:buFont typeface="Wingdings" panose="05000000000000000000" pitchFamily="2" charset="2"/>
              <a:buChar char="v"/>
            </a:pPr>
            <a:r>
              <a:rPr lang="fr-FR" sz="1200" dirty="0" smtClean="0"/>
              <a:t>(</a:t>
            </a:r>
            <a:r>
              <a:rPr lang="fr-FR" sz="1200" dirty="0" err="1" smtClean="0"/>
              <a:t>Léo;bruno</a:t>
            </a:r>
            <a:r>
              <a:rPr lang="fr-FR" sz="1200" dirty="0" smtClean="0"/>
              <a:t>) </a:t>
            </a:r>
          </a:p>
          <a:p>
            <a:pPr marL="171450" indent="-171450">
              <a:buFont typeface="Wingdings" panose="05000000000000000000" pitchFamily="2" charset="2"/>
              <a:buChar char="v"/>
            </a:pPr>
            <a:r>
              <a:rPr lang="fr-FR" sz="1200" dirty="0" smtClean="0"/>
              <a:t>(</a:t>
            </a:r>
            <a:r>
              <a:rPr lang="fr-FR" sz="1200" dirty="0" err="1" smtClean="0"/>
              <a:t>paul;lucas</a:t>
            </a:r>
            <a:r>
              <a:rPr lang="fr-FR" sz="1200" dirty="0" smtClean="0"/>
              <a:t>)</a:t>
            </a:r>
          </a:p>
          <a:p>
            <a:pPr marL="171450" indent="-171450">
              <a:buFont typeface="Wingdings" panose="05000000000000000000" pitchFamily="2" charset="2"/>
              <a:buChar char="v"/>
            </a:pPr>
            <a:r>
              <a:rPr lang="fr-FR" sz="1200" dirty="0" smtClean="0"/>
              <a:t> (</a:t>
            </a:r>
            <a:r>
              <a:rPr lang="fr-FR" sz="1200" dirty="0" err="1" smtClean="0"/>
              <a:t>joan;maxime</a:t>
            </a:r>
            <a:r>
              <a:rPr lang="fr-FR" sz="1200" dirty="0" smtClean="0"/>
              <a:t>) </a:t>
            </a:r>
            <a:endParaRPr lang="fr-FR" sz="1200" dirty="0"/>
          </a:p>
          <a:p>
            <a:pPr marL="171450" indent="-171450">
              <a:buFont typeface="Wingdings" panose="05000000000000000000" pitchFamily="2" charset="2"/>
              <a:buChar char="v"/>
            </a:pPr>
            <a:r>
              <a:rPr lang="fr-FR" sz="1200" dirty="0" smtClean="0"/>
              <a:t>(</a:t>
            </a:r>
            <a:r>
              <a:rPr lang="fr-FR" sz="1200" dirty="0" err="1" smtClean="0"/>
              <a:t>louka;maxence</a:t>
            </a:r>
            <a:r>
              <a:rPr lang="fr-FR" sz="1200" dirty="0" smtClean="0"/>
              <a:t>) </a:t>
            </a:r>
          </a:p>
          <a:p>
            <a:pPr marL="171450" indent="-171450">
              <a:buFont typeface="Wingdings" panose="05000000000000000000" pitchFamily="2" charset="2"/>
              <a:buChar char="v"/>
            </a:pPr>
            <a:r>
              <a:rPr lang="fr-FR" sz="1200" dirty="0" smtClean="0"/>
              <a:t>(</a:t>
            </a:r>
            <a:r>
              <a:rPr lang="fr-FR" sz="1200" dirty="0" err="1" smtClean="0"/>
              <a:t>kilian;thomas</a:t>
            </a:r>
            <a:r>
              <a:rPr lang="fr-FR" sz="1200" dirty="0" smtClean="0"/>
              <a:t>)</a:t>
            </a:r>
          </a:p>
          <a:p>
            <a:endParaRPr lang="fr-FR" sz="1200" dirty="0" smtClean="0"/>
          </a:p>
          <a:p>
            <a:pPr marL="171450" indent="-171450">
              <a:buFont typeface="Wingdings" panose="05000000000000000000" pitchFamily="2" charset="2"/>
              <a:buChar char="v"/>
            </a:pPr>
            <a:r>
              <a:rPr lang="fr-FR" sz="1200" dirty="0" smtClean="0"/>
              <a:t>(</a:t>
            </a:r>
            <a:r>
              <a:rPr lang="fr-FR" sz="1200" dirty="0" err="1" smtClean="0"/>
              <a:t>kevin;ethan</a:t>
            </a:r>
            <a:r>
              <a:rPr lang="fr-FR" sz="1200" dirty="0" smtClean="0"/>
              <a:t>)</a:t>
            </a:r>
          </a:p>
          <a:p>
            <a:pPr marL="171450" indent="-171450">
              <a:buFont typeface="Wingdings" panose="05000000000000000000" pitchFamily="2" charset="2"/>
              <a:buChar char="v"/>
            </a:pPr>
            <a:r>
              <a:rPr lang="fr-FR" sz="1200" dirty="0" smtClean="0"/>
              <a:t>(</a:t>
            </a:r>
            <a:r>
              <a:rPr lang="fr-FR" sz="1200" dirty="0" err="1" smtClean="0"/>
              <a:t>clement;jules</a:t>
            </a:r>
            <a:r>
              <a:rPr lang="fr-FR" sz="1200" dirty="0" smtClean="0"/>
              <a:t>)</a:t>
            </a:r>
          </a:p>
          <a:p>
            <a:pPr marL="171450" indent="-171450">
              <a:buFont typeface="Wingdings" panose="05000000000000000000" pitchFamily="2" charset="2"/>
              <a:buChar char="v"/>
            </a:pPr>
            <a:r>
              <a:rPr lang="fr-FR" sz="1200" dirty="0" smtClean="0"/>
              <a:t>(</a:t>
            </a:r>
            <a:r>
              <a:rPr lang="fr-FR" sz="1200" dirty="0" err="1" smtClean="0"/>
              <a:t>mathis;kyllian</a:t>
            </a:r>
            <a:r>
              <a:rPr lang="fr-FR" sz="1200" dirty="0" smtClean="0"/>
              <a:t>)</a:t>
            </a:r>
          </a:p>
          <a:p>
            <a:pPr marL="171450" indent="-171450">
              <a:buFont typeface="Wingdings" panose="05000000000000000000" pitchFamily="2" charset="2"/>
              <a:buChar char="v"/>
            </a:pPr>
            <a:r>
              <a:rPr lang="fr-FR" sz="1200" dirty="0" smtClean="0"/>
              <a:t>(</a:t>
            </a:r>
            <a:r>
              <a:rPr lang="fr-FR" sz="1200" dirty="0" err="1" smtClean="0"/>
              <a:t>fayssal;gabriel</a:t>
            </a:r>
            <a:r>
              <a:rPr lang="fr-FR" sz="1200" dirty="0" smtClean="0"/>
              <a:t>)</a:t>
            </a:r>
            <a:endParaRPr lang="fr-FR" sz="1200" dirty="0" smtClean="0"/>
          </a:p>
        </p:txBody>
      </p:sp>
      <p:sp>
        <p:nvSpPr>
          <p:cNvPr id="175" name="ZoneTexte 174"/>
          <p:cNvSpPr txBox="1"/>
          <p:nvPr/>
        </p:nvSpPr>
        <p:spPr>
          <a:xfrm>
            <a:off x="107504" y="6372036"/>
            <a:ext cx="194516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b="1" dirty="0" smtClean="0"/>
              <a:t>Temps :</a:t>
            </a:r>
            <a:r>
              <a:rPr lang="fr-FR" b="1" dirty="0" smtClean="0"/>
              <a:t>10’ </a:t>
            </a:r>
            <a:endParaRPr lang="fr-FR" b="1" dirty="0"/>
          </a:p>
        </p:txBody>
      </p:sp>
      <p:sp>
        <p:nvSpPr>
          <p:cNvPr id="164" name="Triangle isocèle 163"/>
          <p:cNvSpPr/>
          <p:nvPr/>
        </p:nvSpPr>
        <p:spPr>
          <a:xfrm>
            <a:off x="4908052" y="-960418"/>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9" name="Triangle isocèle 198"/>
          <p:cNvSpPr/>
          <p:nvPr/>
        </p:nvSpPr>
        <p:spPr>
          <a:xfrm>
            <a:off x="5714695" y="4370519"/>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1" name="Triangle isocèle 200"/>
          <p:cNvSpPr/>
          <p:nvPr/>
        </p:nvSpPr>
        <p:spPr>
          <a:xfrm>
            <a:off x="5696451" y="2060848"/>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3" name="Triangle isocèle 202"/>
          <p:cNvSpPr/>
          <p:nvPr/>
        </p:nvSpPr>
        <p:spPr>
          <a:xfrm>
            <a:off x="6777488" y="2060848"/>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5" name="Triangle isocèle 204"/>
          <p:cNvSpPr/>
          <p:nvPr/>
        </p:nvSpPr>
        <p:spPr>
          <a:xfrm>
            <a:off x="6804247" y="4365104"/>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4" name="Ellipse 213"/>
          <p:cNvSpPr/>
          <p:nvPr/>
        </p:nvSpPr>
        <p:spPr>
          <a:xfrm rot="10800000" flipV="1">
            <a:off x="5696278" y="2746711"/>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6" name="Ellipse 215"/>
          <p:cNvSpPr/>
          <p:nvPr/>
        </p:nvSpPr>
        <p:spPr>
          <a:xfrm rot="10800000" flipV="1">
            <a:off x="7103765" y="3106751"/>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8" name="Ellipse 217"/>
          <p:cNvSpPr/>
          <p:nvPr/>
        </p:nvSpPr>
        <p:spPr>
          <a:xfrm rot="10800000" flipV="1">
            <a:off x="6743724" y="3322775"/>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0" name="Ellipse 219"/>
          <p:cNvSpPr/>
          <p:nvPr/>
        </p:nvSpPr>
        <p:spPr>
          <a:xfrm rot="10800000" flipV="1">
            <a:off x="8144290" y="2247948"/>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6" name="Ellipse 225"/>
          <p:cNvSpPr/>
          <p:nvPr/>
        </p:nvSpPr>
        <p:spPr>
          <a:xfrm rot="10800000" flipV="1">
            <a:off x="6084168" y="2674703"/>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7" name="Ellipse 226"/>
          <p:cNvSpPr/>
          <p:nvPr/>
        </p:nvSpPr>
        <p:spPr>
          <a:xfrm rot="10800000" flipV="1">
            <a:off x="8318238" y="2247949"/>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8" name="Ellipse 227"/>
          <p:cNvSpPr/>
          <p:nvPr/>
        </p:nvSpPr>
        <p:spPr>
          <a:xfrm rot="10800000" flipV="1">
            <a:off x="6876256" y="3356992"/>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9" name="Ellipse 228"/>
          <p:cNvSpPr/>
          <p:nvPr/>
        </p:nvSpPr>
        <p:spPr>
          <a:xfrm rot="10800000" flipV="1">
            <a:off x="7270790" y="3139702"/>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34" name="Connecteur droit avec flèche 233"/>
          <p:cNvCxnSpPr/>
          <p:nvPr/>
        </p:nvCxnSpPr>
        <p:spPr>
          <a:xfrm>
            <a:off x="1253816" y="1162143"/>
            <a:ext cx="119499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37" name="Picture 3" descr="C:\Users\antoine\AppData\Local\Microsoft\Windows\Temporary Internet Files\Content.IE5\LDK3KDWD\Ballon_de_handbal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52933" y="2731044"/>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114" name="Triangle isocèle 113"/>
          <p:cNvSpPr/>
          <p:nvPr/>
        </p:nvSpPr>
        <p:spPr>
          <a:xfrm>
            <a:off x="7586904" y="4370518"/>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Triangle isocèle 114"/>
          <p:cNvSpPr/>
          <p:nvPr/>
        </p:nvSpPr>
        <p:spPr>
          <a:xfrm>
            <a:off x="8676456" y="4365103"/>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Triangle isocèle 115"/>
          <p:cNvSpPr/>
          <p:nvPr/>
        </p:nvSpPr>
        <p:spPr>
          <a:xfrm>
            <a:off x="7595419" y="2064536"/>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Triangle isocèle 116"/>
          <p:cNvSpPr/>
          <p:nvPr/>
        </p:nvSpPr>
        <p:spPr>
          <a:xfrm>
            <a:off x="8676456" y="2064536"/>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Triangle isocèle 117"/>
          <p:cNvSpPr/>
          <p:nvPr/>
        </p:nvSpPr>
        <p:spPr>
          <a:xfrm>
            <a:off x="5708953" y="6677594"/>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Triangle isocèle 118"/>
          <p:cNvSpPr/>
          <p:nvPr/>
        </p:nvSpPr>
        <p:spPr>
          <a:xfrm>
            <a:off x="5690709" y="4435197"/>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Triangle isocèle 119"/>
          <p:cNvSpPr/>
          <p:nvPr/>
        </p:nvSpPr>
        <p:spPr>
          <a:xfrm>
            <a:off x="6771746" y="4435197"/>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Triangle isocèle 120"/>
          <p:cNvSpPr/>
          <p:nvPr/>
        </p:nvSpPr>
        <p:spPr>
          <a:xfrm>
            <a:off x="6798505" y="6672179"/>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2" name="Ellipse 121"/>
          <p:cNvSpPr/>
          <p:nvPr/>
        </p:nvSpPr>
        <p:spPr>
          <a:xfrm rot="10800000" flipV="1">
            <a:off x="5690536" y="505378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Ellipse 123"/>
          <p:cNvSpPr/>
          <p:nvPr/>
        </p:nvSpPr>
        <p:spPr>
          <a:xfrm rot="10800000" flipV="1">
            <a:off x="7098023" y="541382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Ellipse 124"/>
          <p:cNvSpPr/>
          <p:nvPr/>
        </p:nvSpPr>
        <p:spPr>
          <a:xfrm rot="10800000" flipV="1">
            <a:off x="6737982" y="5629850"/>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Ellipse 125"/>
          <p:cNvSpPr/>
          <p:nvPr/>
        </p:nvSpPr>
        <p:spPr>
          <a:xfrm rot="10800000" flipV="1">
            <a:off x="8138548" y="4555023"/>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7" name="Ellipse 126"/>
          <p:cNvSpPr/>
          <p:nvPr/>
        </p:nvSpPr>
        <p:spPr>
          <a:xfrm rot="10800000" flipV="1">
            <a:off x="6078426" y="4981778"/>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8" name="Ellipse 127"/>
          <p:cNvSpPr/>
          <p:nvPr/>
        </p:nvSpPr>
        <p:spPr>
          <a:xfrm rot="10800000" flipV="1">
            <a:off x="8312496" y="4555024"/>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0" name="Ellipse 129"/>
          <p:cNvSpPr/>
          <p:nvPr/>
        </p:nvSpPr>
        <p:spPr>
          <a:xfrm rot="10800000" flipV="1">
            <a:off x="6870514" y="5664067"/>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1" name="Ellipse 130"/>
          <p:cNvSpPr/>
          <p:nvPr/>
        </p:nvSpPr>
        <p:spPr>
          <a:xfrm rot="10800000" flipV="1">
            <a:off x="7265048" y="5446777"/>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2" name="Picture 3" descr="C:\Users\antoine\AppData\Local\Microsoft\Windows\Temporary Internet Files\Content.IE5\LDK3KDWD\Ballon_de_handbal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47191" y="5038119"/>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133" name="Triangle isocèle 132"/>
          <p:cNvSpPr/>
          <p:nvPr/>
        </p:nvSpPr>
        <p:spPr>
          <a:xfrm>
            <a:off x="7581162" y="6677593"/>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4" name="Triangle isocèle 133"/>
          <p:cNvSpPr/>
          <p:nvPr/>
        </p:nvSpPr>
        <p:spPr>
          <a:xfrm>
            <a:off x="8670714" y="6672178"/>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5" name="Triangle isocèle 134"/>
          <p:cNvSpPr/>
          <p:nvPr/>
        </p:nvSpPr>
        <p:spPr>
          <a:xfrm>
            <a:off x="7589677" y="4435197"/>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6" name="Triangle isocèle 135"/>
          <p:cNvSpPr/>
          <p:nvPr/>
        </p:nvSpPr>
        <p:spPr>
          <a:xfrm>
            <a:off x="8670714" y="4435197"/>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21105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Picture 8" descr="C:\Users\antoine\AppData\Local\Microsoft\Windows\Temporary Internet Files\Content.IE5\WZG8ZIPE\493px-Soccer_field_-_empty[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3214622" y="1041964"/>
            <a:ext cx="5064338" cy="6814076"/>
          </a:xfrm>
          <a:prstGeom prst="rect">
            <a:avLst/>
          </a:prstGeom>
          <a:solidFill>
            <a:srgbClr val="FFFF00"/>
          </a:solidFill>
          <a:ln w="38100">
            <a:solidFill>
              <a:schemeClr val="tx1"/>
            </a:solidFill>
          </a:ln>
          <a:extLst/>
        </p:spPr>
      </p:pic>
      <p:sp>
        <p:nvSpPr>
          <p:cNvPr id="2" name="Titre 1"/>
          <p:cNvSpPr>
            <a:spLocks noGrp="1"/>
          </p:cNvSpPr>
          <p:nvPr>
            <p:ph type="ctrTitle"/>
          </p:nvPr>
        </p:nvSpPr>
        <p:spPr>
          <a:xfrm>
            <a:off x="686072" y="2164479"/>
            <a:ext cx="7772400" cy="1470025"/>
          </a:xfrm>
        </p:spPr>
        <p:txBody>
          <a:bodyPr/>
          <a:lstStyle/>
          <a:p>
            <a:r>
              <a:rPr lang="fr-FR" dirty="0" smtClean="0"/>
              <a:t/>
            </a:r>
            <a:br>
              <a:rPr lang="fr-FR" dirty="0" smtClean="0"/>
            </a:br>
            <a:endParaRPr lang="fr-FR" dirty="0"/>
          </a:p>
        </p:txBody>
      </p:sp>
      <p:sp>
        <p:nvSpPr>
          <p:cNvPr id="3" name="Sous-titre 2"/>
          <p:cNvSpPr>
            <a:spLocks noGrp="1"/>
          </p:cNvSpPr>
          <p:nvPr>
            <p:ph type="subTitle" idx="1"/>
          </p:nvPr>
        </p:nvSpPr>
        <p:spPr>
          <a:xfrm>
            <a:off x="3084937" y="5358"/>
            <a:ext cx="5015455" cy="455788"/>
          </a:xfrm>
          <a:solidFill>
            <a:srgbClr val="FFFF00"/>
          </a:solidFill>
        </p:spPr>
        <p:txBody>
          <a:bodyPr>
            <a:normAutofit lnSpcReduction="1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Thème</a:t>
            </a:r>
            <a:r>
              <a:rPr lang="fr-F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 la séance:</a:t>
            </a:r>
          </a:p>
        </p:txBody>
      </p:sp>
      <p:sp>
        <p:nvSpPr>
          <p:cNvPr id="1033" name="ZoneTexte 1032"/>
          <p:cNvSpPr txBox="1"/>
          <p:nvPr/>
        </p:nvSpPr>
        <p:spPr>
          <a:xfrm>
            <a:off x="12034" y="5358"/>
            <a:ext cx="119569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smtClean="0"/>
              <a:t>Matériel</a:t>
            </a:r>
            <a:endParaRPr lang="fr-FR" dirty="0"/>
          </a:p>
        </p:txBody>
      </p:sp>
      <p:sp>
        <p:nvSpPr>
          <p:cNvPr id="23" name="ZoneTexte 22"/>
          <p:cNvSpPr txBox="1"/>
          <p:nvPr/>
        </p:nvSpPr>
        <p:spPr>
          <a:xfrm>
            <a:off x="1437378" y="650805"/>
            <a:ext cx="308528" cy="221173"/>
          </a:xfrm>
          <a:prstGeom prst="rect">
            <a:avLst/>
          </a:prstGeom>
          <a:noFill/>
        </p:spPr>
        <p:txBody>
          <a:bodyPr wrap="square" rtlCol="0">
            <a:spAutoFit/>
          </a:bodyPr>
          <a:lstStyle/>
          <a:p>
            <a:r>
              <a:rPr lang="fr-FR" sz="800" dirty="0" smtClean="0"/>
              <a:t>20</a:t>
            </a:r>
            <a:endParaRPr lang="fr-FR" sz="800" dirty="0"/>
          </a:p>
        </p:txBody>
      </p:sp>
      <p:pic>
        <p:nvPicPr>
          <p:cNvPr id="1027" name="Picture 3" descr="C:\Users\antoine\AppData\Local\Microsoft\Windows\Temporary Internet Files\Content.IE5\LDK3KDWD\Ballon_de_handbal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2807" y="449587"/>
            <a:ext cx="119083" cy="121892"/>
          </a:xfrm>
          <a:prstGeom prst="rect">
            <a:avLst/>
          </a:prstGeom>
          <a:noFill/>
          <a:extLst>
            <a:ext uri="{909E8E84-426E-40DD-AFC4-6F175D3DCCD1}">
              <a14:hiddenFill xmlns:a14="http://schemas.microsoft.com/office/drawing/2010/main">
                <a:solidFill>
                  <a:srgbClr val="FFFFFF"/>
                </a:solidFill>
              </a14:hiddenFill>
            </a:ext>
          </a:extLst>
        </p:spPr>
      </p:pic>
      <p:grpSp>
        <p:nvGrpSpPr>
          <p:cNvPr id="1030" name="Groupe 1029"/>
          <p:cNvGrpSpPr/>
          <p:nvPr/>
        </p:nvGrpSpPr>
        <p:grpSpPr>
          <a:xfrm>
            <a:off x="12034" y="370138"/>
            <a:ext cx="1661864" cy="539397"/>
            <a:chOff x="749896" y="764704"/>
            <a:chExt cx="1661864" cy="525425"/>
          </a:xfrm>
        </p:grpSpPr>
        <p:grpSp>
          <p:nvGrpSpPr>
            <p:cNvPr id="21" name="Groupe 20"/>
            <p:cNvGrpSpPr/>
            <p:nvPr/>
          </p:nvGrpSpPr>
          <p:grpSpPr>
            <a:xfrm>
              <a:off x="749896" y="764704"/>
              <a:ext cx="1661864" cy="525425"/>
              <a:chOff x="749896" y="764704"/>
              <a:chExt cx="1517848" cy="525425"/>
            </a:xfrm>
          </p:grpSpPr>
          <p:sp>
            <p:nvSpPr>
              <p:cNvPr id="4" name="Rectangle 3"/>
              <p:cNvSpPr/>
              <p:nvPr/>
            </p:nvSpPr>
            <p:spPr>
              <a:xfrm>
                <a:off x="749896" y="764704"/>
                <a:ext cx="1517848"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97160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1187624"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1403648"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1619672"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1835696" y="786073"/>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05172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a:stCxn id="4" idx="1"/>
                <a:endCxn id="4" idx="3"/>
              </p:cNvCxnSpPr>
              <p:nvPr/>
            </p:nvCxnSpPr>
            <p:spPr>
              <a:xfrm>
                <a:off x="749896" y="1016732"/>
                <a:ext cx="151784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 name="ZoneTexte 25"/>
            <p:cNvSpPr txBox="1"/>
            <p:nvPr/>
          </p:nvSpPr>
          <p:spPr>
            <a:xfrm>
              <a:off x="1938719" y="1038101"/>
              <a:ext cx="308528" cy="215444"/>
            </a:xfrm>
            <a:prstGeom prst="rect">
              <a:avLst/>
            </a:prstGeom>
            <a:noFill/>
          </p:spPr>
          <p:txBody>
            <a:bodyPr wrap="square" rtlCol="0">
              <a:spAutoFit/>
            </a:bodyPr>
            <a:lstStyle/>
            <a:p>
              <a:r>
                <a:rPr lang="fr-FR" sz="800" dirty="0" smtClean="0"/>
                <a:t>20</a:t>
              </a:r>
              <a:endParaRPr lang="fr-FR" sz="800" dirty="0"/>
            </a:p>
          </p:txBody>
        </p:sp>
        <p:sp>
          <p:nvSpPr>
            <p:cNvPr id="29" name="ZoneTexte 28"/>
            <p:cNvSpPr txBox="1"/>
            <p:nvPr/>
          </p:nvSpPr>
          <p:spPr>
            <a:xfrm>
              <a:off x="1702198" y="1038101"/>
              <a:ext cx="308528" cy="215444"/>
            </a:xfrm>
            <a:prstGeom prst="rect">
              <a:avLst/>
            </a:prstGeom>
            <a:noFill/>
          </p:spPr>
          <p:txBody>
            <a:bodyPr wrap="square" rtlCol="0">
              <a:spAutoFit/>
            </a:bodyPr>
            <a:lstStyle/>
            <a:p>
              <a:r>
                <a:rPr lang="fr-FR" sz="800" dirty="0" smtClean="0"/>
                <a:t>2</a:t>
              </a:r>
              <a:endParaRPr lang="fr-FR" sz="800" dirty="0"/>
            </a:p>
          </p:txBody>
        </p:sp>
        <p:sp>
          <p:nvSpPr>
            <p:cNvPr id="30" name="ZoneTexte 29"/>
            <p:cNvSpPr txBox="1"/>
            <p:nvPr/>
          </p:nvSpPr>
          <p:spPr>
            <a:xfrm>
              <a:off x="1465677" y="1053753"/>
              <a:ext cx="308528" cy="215444"/>
            </a:xfrm>
            <a:prstGeom prst="rect">
              <a:avLst/>
            </a:prstGeom>
            <a:noFill/>
          </p:spPr>
          <p:txBody>
            <a:bodyPr wrap="square" rtlCol="0">
              <a:spAutoFit/>
            </a:bodyPr>
            <a:lstStyle/>
            <a:p>
              <a:r>
                <a:rPr lang="fr-FR" sz="800" dirty="0"/>
                <a:t>6</a:t>
              </a:r>
            </a:p>
          </p:txBody>
        </p:sp>
        <p:sp>
          <p:nvSpPr>
            <p:cNvPr id="31" name="ZoneTexte 30"/>
            <p:cNvSpPr txBox="1"/>
            <p:nvPr/>
          </p:nvSpPr>
          <p:spPr>
            <a:xfrm>
              <a:off x="1229156" y="1038101"/>
              <a:ext cx="308528" cy="215444"/>
            </a:xfrm>
            <a:prstGeom prst="rect">
              <a:avLst/>
            </a:prstGeom>
            <a:noFill/>
          </p:spPr>
          <p:txBody>
            <a:bodyPr wrap="square" rtlCol="0">
              <a:spAutoFit/>
            </a:bodyPr>
            <a:lstStyle/>
            <a:p>
              <a:r>
                <a:rPr lang="fr-FR" sz="800" dirty="0"/>
                <a:t>8</a:t>
              </a:r>
            </a:p>
          </p:txBody>
        </p:sp>
        <p:sp>
          <p:nvSpPr>
            <p:cNvPr id="32" name="ZoneTexte 31"/>
            <p:cNvSpPr txBox="1"/>
            <p:nvPr/>
          </p:nvSpPr>
          <p:spPr>
            <a:xfrm>
              <a:off x="992636" y="1038101"/>
              <a:ext cx="308528" cy="215444"/>
            </a:xfrm>
            <a:prstGeom prst="rect">
              <a:avLst/>
            </a:prstGeom>
            <a:noFill/>
          </p:spPr>
          <p:txBody>
            <a:bodyPr wrap="square" rtlCol="0">
              <a:spAutoFit/>
            </a:bodyPr>
            <a:lstStyle/>
            <a:p>
              <a:r>
                <a:rPr lang="fr-FR" sz="800" dirty="0" smtClean="0"/>
                <a:t>0</a:t>
              </a:r>
              <a:endParaRPr lang="fr-FR" sz="800" dirty="0"/>
            </a:p>
          </p:txBody>
        </p:sp>
        <p:sp>
          <p:nvSpPr>
            <p:cNvPr id="33" name="ZoneTexte 32"/>
            <p:cNvSpPr txBox="1"/>
            <p:nvPr/>
          </p:nvSpPr>
          <p:spPr>
            <a:xfrm>
              <a:off x="749896" y="1038101"/>
              <a:ext cx="308528" cy="215444"/>
            </a:xfrm>
            <a:prstGeom prst="rect">
              <a:avLst/>
            </a:prstGeom>
            <a:noFill/>
          </p:spPr>
          <p:txBody>
            <a:bodyPr wrap="square" rtlCol="0">
              <a:spAutoFit/>
            </a:bodyPr>
            <a:lstStyle/>
            <a:p>
              <a:r>
                <a:rPr lang="fr-FR" sz="800" dirty="0" smtClean="0"/>
                <a:t>2</a:t>
              </a:r>
              <a:endParaRPr lang="fr-FR" sz="800" dirty="0"/>
            </a:p>
          </p:txBody>
        </p:sp>
      </p:grpSp>
      <p:sp>
        <p:nvSpPr>
          <p:cNvPr id="24" name="Triangle isocèle 23"/>
          <p:cNvSpPr/>
          <p:nvPr/>
        </p:nvSpPr>
        <p:spPr>
          <a:xfrm>
            <a:off x="1036342" y="39207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riangle isocèle 24"/>
          <p:cNvSpPr/>
          <p:nvPr/>
        </p:nvSpPr>
        <p:spPr>
          <a:xfrm>
            <a:off x="1241525" y="497557"/>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9" name="Groupe 38"/>
          <p:cNvGrpSpPr/>
          <p:nvPr/>
        </p:nvGrpSpPr>
        <p:grpSpPr>
          <a:xfrm>
            <a:off x="563302" y="391286"/>
            <a:ext cx="45719" cy="221768"/>
            <a:chOff x="1430628" y="1412776"/>
            <a:chExt cx="45719" cy="318119"/>
          </a:xfrm>
          <a:solidFill>
            <a:srgbClr val="00B0F0"/>
          </a:solidFill>
        </p:grpSpPr>
        <p:cxnSp>
          <p:nvCxnSpPr>
            <p:cNvPr id="37" name="Connecteur droit 36"/>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rapèze 37"/>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29" name="Groupe 1028"/>
          <p:cNvGrpSpPr/>
          <p:nvPr/>
        </p:nvGrpSpPr>
        <p:grpSpPr>
          <a:xfrm>
            <a:off x="33608" y="434994"/>
            <a:ext cx="208073" cy="157086"/>
            <a:chOff x="1115616" y="1466782"/>
            <a:chExt cx="231267" cy="162018"/>
          </a:xfrm>
        </p:grpSpPr>
        <p:cxnSp>
          <p:nvCxnSpPr>
            <p:cNvPr id="41" name="Connecteur droit 40"/>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Groupe 101"/>
          <p:cNvGrpSpPr/>
          <p:nvPr/>
        </p:nvGrpSpPr>
        <p:grpSpPr>
          <a:xfrm>
            <a:off x="320562" y="477841"/>
            <a:ext cx="92774" cy="92404"/>
            <a:chOff x="1115616" y="1466782"/>
            <a:chExt cx="231267" cy="162018"/>
          </a:xfrm>
        </p:grpSpPr>
        <p:cxnSp>
          <p:nvCxnSpPr>
            <p:cNvPr id="103" name="Connecteur droit 102"/>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necteur droit 10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Connecteur droit 10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Connecteur droit 108"/>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necteur droit 109"/>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Connecteur droit 110"/>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necteur droit 111"/>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4" name="Rectangle 1033"/>
          <p:cNvSpPr/>
          <p:nvPr/>
        </p:nvSpPr>
        <p:spPr>
          <a:xfrm>
            <a:off x="0" y="909535"/>
            <a:ext cx="4067944" cy="884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emnt</a:t>
            </a:r>
            <a:endParaRPr lang="fr-FR" dirty="0"/>
          </a:p>
        </p:txBody>
      </p:sp>
      <p:cxnSp>
        <p:nvCxnSpPr>
          <p:cNvPr id="1036" name="Connecteur droit 1035"/>
          <p:cNvCxnSpPr/>
          <p:nvPr/>
        </p:nvCxnSpPr>
        <p:spPr>
          <a:xfrm>
            <a:off x="114694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a:off x="272288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Connecteur droit 128"/>
          <p:cNvCxnSpPr>
            <a:stCxn id="1034" idx="3"/>
            <a:endCxn id="1034" idx="1"/>
          </p:cNvCxnSpPr>
          <p:nvPr/>
        </p:nvCxnSpPr>
        <p:spPr>
          <a:xfrm flipH="1">
            <a:off x="0" y="1351599"/>
            <a:ext cx="40679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Connecteur droit avec flèche 63"/>
          <p:cNvCxnSpPr/>
          <p:nvPr/>
        </p:nvCxnSpPr>
        <p:spPr>
          <a:xfrm>
            <a:off x="80657" y="1162143"/>
            <a:ext cx="1059837"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36" name="Groupe 35"/>
          <p:cNvGrpSpPr/>
          <p:nvPr/>
        </p:nvGrpSpPr>
        <p:grpSpPr>
          <a:xfrm>
            <a:off x="2742766" y="1045558"/>
            <a:ext cx="1279549" cy="224489"/>
            <a:chOff x="46552" y="2768404"/>
            <a:chExt cx="1188823" cy="127985"/>
          </a:xfrm>
        </p:grpSpPr>
        <p:sp>
          <p:nvSpPr>
            <p:cNvPr id="27" name="Forme libre 26"/>
            <p:cNvSpPr/>
            <p:nvPr/>
          </p:nvSpPr>
          <p:spPr>
            <a:xfrm>
              <a:off x="46552" y="2768404"/>
              <a:ext cx="1055053" cy="127985"/>
            </a:xfrm>
            <a:custGeom>
              <a:avLst/>
              <a:gdLst>
                <a:gd name="connsiteX0" fmla="*/ 0 w 1619250"/>
                <a:gd name="connsiteY0" fmla="*/ 222446 h 255970"/>
                <a:gd name="connsiteX1" fmla="*/ 381000 w 1619250"/>
                <a:gd name="connsiteY1" fmla="*/ 3371 h 255970"/>
                <a:gd name="connsiteX2" fmla="*/ 533400 w 1619250"/>
                <a:gd name="connsiteY2" fmla="*/ 98621 h 255970"/>
                <a:gd name="connsiteX3" fmla="*/ 723900 w 1619250"/>
                <a:gd name="connsiteY3" fmla="*/ 222446 h 255970"/>
                <a:gd name="connsiteX4" fmla="*/ 1171575 w 1619250"/>
                <a:gd name="connsiteY4" fmla="*/ 31946 h 255970"/>
                <a:gd name="connsiteX5" fmla="*/ 1371600 w 1619250"/>
                <a:gd name="connsiteY5" fmla="*/ 222446 h 255970"/>
                <a:gd name="connsiteX6" fmla="*/ 1619250 w 1619250"/>
                <a:gd name="connsiteY6" fmla="*/ 251021 h 25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9250" h="255970">
                  <a:moveTo>
                    <a:pt x="0" y="222446"/>
                  </a:moveTo>
                  <a:cubicBezTo>
                    <a:pt x="146050" y="123227"/>
                    <a:pt x="292100" y="24008"/>
                    <a:pt x="381000" y="3371"/>
                  </a:cubicBezTo>
                  <a:cubicBezTo>
                    <a:pt x="469900" y="-17266"/>
                    <a:pt x="476250" y="62108"/>
                    <a:pt x="533400" y="98621"/>
                  </a:cubicBezTo>
                  <a:cubicBezTo>
                    <a:pt x="590550" y="135133"/>
                    <a:pt x="617538" y="233558"/>
                    <a:pt x="723900" y="222446"/>
                  </a:cubicBezTo>
                  <a:cubicBezTo>
                    <a:pt x="830262" y="211334"/>
                    <a:pt x="1063625" y="31946"/>
                    <a:pt x="1171575" y="31946"/>
                  </a:cubicBezTo>
                  <a:cubicBezTo>
                    <a:pt x="1279525" y="31946"/>
                    <a:pt x="1296988" y="185934"/>
                    <a:pt x="1371600" y="222446"/>
                  </a:cubicBezTo>
                  <a:cubicBezTo>
                    <a:pt x="1446212" y="258958"/>
                    <a:pt x="1589088" y="260546"/>
                    <a:pt x="1619250" y="25102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5" name="Connecteur droit avec flèche 34"/>
            <p:cNvCxnSpPr>
              <a:stCxn id="27" idx="6"/>
            </p:cNvCxnSpPr>
            <p:nvPr/>
          </p:nvCxnSpPr>
          <p:spPr>
            <a:xfrm>
              <a:off x="1101605" y="2893915"/>
              <a:ext cx="133770" cy="2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0" name="ZoneTexte 39"/>
          <p:cNvSpPr txBox="1"/>
          <p:nvPr/>
        </p:nvSpPr>
        <p:spPr>
          <a:xfrm>
            <a:off x="0" y="1436470"/>
            <a:ext cx="1281768" cy="302695"/>
          </a:xfrm>
          <a:prstGeom prst="rect">
            <a:avLst/>
          </a:prstGeom>
          <a:noFill/>
        </p:spPr>
        <p:txBody>
          <a:bodyPr wrap="square" rtlCol="0">
            <a:spAutoFit/>
          </a:bodyPr>
          <a:lstStyle/>
          <a:p>
            <a:r>
              <a:rPr lang="fr-FR" sz="800" dirty="0" smtClean="0"/>
              <a:t>Déplacement joueur</a:t>
            </a:r>
            <a:endParaRPr lang="fr-FR" sz="800" dirty="0"/>
          </a:p>
        </p:txBody>
      </p:sp>
      <p:sp>
        <p:nvSpPr>
          <p:cNvPr id="81" name="ZoneTexte 80"/>
          <p:cNvSpPr txBox="1"/>
          <p:nvPr/>
        </p:nvSpPr>
        <p:spPr>
          <a:xfrm>
            <a:off x="1139099" y="1454677"/>
            <a:ext cx="1281768" cy="302695"/>
          </a:xfrm>
          <a:prstGeom prst="rect">
            <a:avLst/>
          </a:prstGeom>
          <a:noFill/>
        </p:spPr>
        <p:txBody>
          <a:bodyPr wrap="square" rtlCol="0">
            <a:spAutoFit/>
          </a:bodyPr>
          <a:lstStyle/>
          <a:p>
            <a:r>
              <a:rPr lang="fr-FR" sz="800" dirty="0" smtClean="0"/>
              <a:t>Déplacement Ballon</a:t>
            </a:r>
            <a:endParaRPr lang="fr-FR" sz="800" dirty="0"/>
          </a:p>
        </p:txBody>
      </p:sp>
      <p:sp>
        <p:nvSpPr>
          <p:cNvPr id="82" name="ZoneTexte 81"/>
          <p:cNvSpPr txBox="1"/>
          <p:nvPr/>
        </p:nvSpPr>
        <p:spPr>
          <a:xfrm>
            <a:off x="2743224" y="1461179"/>
            <a:ext cx="1565642" cy="251315"/>
          </a:xfrm>
          <a:prstGeom prst="rect">
            <a:avLst/>
          </a:prstGeom>
          <a:noFill/>
        </p:spPr>
        <p:txBody>
          <a:bodyPr wrap="square" rtlCol="0">
            <a:spAutoFit/>
          </a:bodyPr>
          <a:lstStyle/>
          <a:p>
            <a:r>
              <a:rPr lang="fr-FR" sz="800" dirty="0" smtClean="0"/>
              <a:t>Déplacement joueur/Ballon</a:t>
            </a:r>
            <a:endParaRPr lang="fr-FR" sz="800" dirty="0"/>
          </a:p>
        </p:txBody>
      </p:sp>
      <p:sp>
        <p:nvSpPr>
          <p:cNvPr id="56" name="ZoneTexte 55"/>
          <p:cNvSpPr txBox="1"/>
          <p:nvPr/>
        </p:nvSpPr>
        <p:spPr>
          <a:xfrm>
            <a:off x="4067944" y="908760"/>
            <a:ext cx="1620000" cy="360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le ballon</a:t>
            </a:r>
            <a:endParaRPr lang="fr-FR" sz="1400" dirty="0"/>
          </a:p>
        </p:txBody>
      </p:sp>
      <p:sp>
        <p:nvSpPr>
          <p:cNvPr id="88" name="ZoneTexte 87"/>
          <p:cNvSpPr txBox="1"/>
          <p:nvPr/>
        </p:nvSpPr>
        <p:spPr>
          <a:xfrm>
            <a:off x="4067944" y="1271663"/>
            <a:ext cx="1620000" cy="522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pas le ballon</a:t>
            </a:r>
            <a:endParaRPr lang="fr-FR" sz="1400" dirty="0"/>
          </a:p>
        </p:txBody>
      </p:sp>
      <p:sp>
        <p:nvSpPr>
          <p:cNvPr id="89" name="ZoneTexte 88"/>
          <p:cNvSpPr txBox="1"/>
          <p:nvPr/>
        </p:nvSpPr>
        <p:spPr>
          <a:xfrm>
            <a:off x="5580312" y="908759"/>
            <a:ext cx="1800000" cy="396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defPPr>
              <a:defRPr lang="fr-FR"/>
            </a:defPPr>
            <a:lvl1pPr>
              <a:defRPr sz="1400"/>
            </a:lvl1pPr>
          </a:lstStyle>
          <a:p>
            <a:r>
              <a:rPr lang="fr-FR" dirty="0"/>
              <a:t>Conserver /Progresser</a:t>
            </a:r>
          </a:p>
        </p:txBody>
      </p:sp>
      <p:sp>
        <p:nvSpPr>
          <p:cNvPr id="90" name="ZoneTexte 89"/>
          <p:cNvSpPr txBox="1"/>
          <p:nvPr/>
        </p:nvSpPr>
        <p:spPr>
          <a:xfrm>
            <a:off x="5581676" y="1263908"/>
            <a:ext cx="1798836"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la Progression</a:t>
            </a:r>
            <a:endParaRPr lang="fr-FR" sz="1400" dirty="0"/>
          </a:p>
        </p:txBody>
      </p:sp>
      <p:sp>
        <p:nvSpPr>
          <p:cNvPr id="91" name="ZoneTexte 90"/>
          <p:cNvSpPr txBox="1"/>
          <p:nvPr/>
        </p:nvSpPr>
        <p:spPr>
          <a:xfrm>
            <a:off x="7380512" y="908760"/>
            <a:ext cx="1800000" cy="360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Déséquilibrer/Finir</a:t>
            </a:r>
            <a:endParaRPr lang="fr-FR" sz="1400" dirty="0"/>
          </a:p>
        </p:txBody>
      </p:sp>
      <p:sp>
        <p:nvSpPr>
          <p:cNvPr id="92" name="ZoneTexte 91"/>
          <p:cNvSpPr txBox="1"/>
          <p:nvPr/>
        </p:nvSpPr>
        <p:spPr>
          <a:xfrm>
            <a:off x="7380512" y="1263908"/>
            <a:ext cx="1800000" cy="52322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pour Protéger son but</a:t>
            </a:r>
            <a:endParaRPr lang="fr-FR" sz="1400" dirty="0"/>
          </a:p>
        </p:txBody>
      </p:sp>
      <p:sp>
        <p:nvSpPr>
          <p:cNvPr id="96" name="Sous-titre 2"/>
          <p:cNvSpPr txBox="1">
            <a:spLocks/>
          </p:cNvSpPr>
          <p:nvPr/>
        </p:nvSpPr>
        <p:spPr>
          <a:xfrm>
            <a:off x="2420867" y="441815"/>
            <a:ext cx="6695184" cy="462249"/>
          </a:xfrm>
          <a:prstGeom prst="rect">
            <a:avLst/>
          </a:prstGeom>
          <a:solidFill>
            <a:srgbClr val="FFC000"/>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24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Occuper l’espace en Largeur et </a:t>
            </a:r>
            <a:r>
              <a:rPr lang="fr-FR" sz="2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Profondeur</a:t>
            </a:r>
          </a:p>
        </p:txBody>
      </p:sp>
      <p:sp>
        <p:nvSpPr>
          <p:cNvPr id="18" name="ZoneTexte 17"/>
          <p:cNvSpPr txBox="1"/>
          <p:nvPr/>
        </p:nvSpPr>
        <p:spPr>
          <a:xfrm>
            <a:off x="34552" y="1916832"/>
            <a:ext cx="194516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u="sng" dirty="0" smtClean="0"/>
              <a:t>exercice</a:t>
            </a:r>
            <a:endParaRPr lang="fr-FR" b="1" u="sng" dirty="0"/>
          </a:p>
        </p:txBody>
      </p:sp>
      <p:sp>
        <p:nvSpPr>
          <p:cNvPr id="19" name="ZoneTexte 18"/>
          <p:cNvSpPr txBox="1"/>
          <p:nvPr/>
        </p:nvSpPr>
        <p:spPr>
          <a:xfrm>
            <a:off x="66621" y="2433190"/>
            <a:ext cx="2233192" cy="470898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buFont typeface="Wingdings" panose="05000000000000000000" pitchFamily="2" charset="2"/>
              <a:buChar char="v"/>
            </a:pPr>
            <a:r>
              <a:rPr lang="fr-FR" sz="1200" b="1" u="sng" dirty="0" smtClean="0"/>
              <a:t>Zone gauche du terrain</a:t>
            </a:r>
          </a:p>
          <a:p>
            <a:pPr marL="171450" indent="-171450">
              <a:buFont typeface="Wingdings" panose="05000000000000000000" pitchFamily="2" charset="2"/>
              <a:buChar char="v"/>
            </a:pPr>
            <a:r>
              <a:rPr lang="fr-FR" sz="1200" b="1" dirty="0" smtClean="0"/>
              <a:t>Le défenseur conduit le ballon entre les puces puis au moment ou il l’immobilise l’attaquant démarre pour s’en emparer en défier en duel le défenseur qui entre temps sera sorti des puces en contournant l’une d’entre elle.</a:t>
            </a:r>
            <a:endParaRPr lang="fr-FR" sz="1200" dirty="0" smtClean="0"/>
          </a:p>
          <a:p>
            <a:pPr marL="171450" indent="-171450">
              <a:buFont typeface="Wingdings" panose="05000000000000000000" pitchFamily="2" charset="2"/>
              <a:buChar char="v"/>
            </a:pPr>
            <a:r>
              <a:rPr lang="fr-FR" sz="1200" b="1" u="sng" dirty="0"/>
              <a:t>Zone </a:t>
            </a:r>
            <a:r>
              <a:rPr lang="fr-FR" sz="1200" b="1" u="sng" dirty="0" smtClean="0"/>
              <a:t>droite </a:t>
            </a:r>
            <a:r>
              <a:rPr lang="fr-FR" sz="1200" b="1" u="sng" dirty="0"/>
              <a:t>du terrain</a:t>
            </a:r>
          </a:p>
          <a:p>
            <a:pPr marL="171450" indent="-171450">
              <a:buFont typeface="Wingdings" panose="05000000000000000000" pitchFamily="2" charset="2"/>
              <a:buChar char="v"/>
            </a:pPr>
            <a:r>
              <a:rPr lang="fr-FR" sz="1200" b="1" dirty="0" smtClean="0"/>
              <a:t>Au top les deux joueurs partent en duel vitesse de puce en puce puis retour au départ pour repartir avec le ballon en slalom puis finir sur un tir précis dans le petit but. L’éducateur compte les duels gagnés et un point de plus si le tir réussi.</a:t>
            </a:r>
            <a:endParaRPr lang="fr-FR" sz="1200" dirty="0"/>
          </a:p>
          <a:p>
            <a:pPr marL="171450" indent="-171450">
              <a:buFont typeface="Wingdings" panose="05000000000000000000" pitchFamily="2" charset="2"/>
              <a:buChar char="v"/>
            </a:pPr>
            <a:endParaRPr lang="fr-FR" sz="1200" dirty="0" smtClean="0"/>
          </a:p>
          <a:p>
            <a:endParaRPr lang="fr-FR" sz="1200" dirty="0"/>
          </a:p>
          <a:p>
            <a:pPr marL="171450" indent="-171450">
              <a:buFont typeface="Wingdings" panose="05000000000000000000" pitchFamily="2" charset="2"/>
              <a:buChar char="v"/>
            </a:pPr>
            <a:endParaRPr lang="fr-FR" sz="1200" dirty="0"/>
          </a:p>
          <a:p>
            <a:pPr marL="171450" indent="-171450">
              <a:buFont typeface="Wingdings" panose="05000000000000000000" pitchFamily="2" charset="2"/>
              <a:buChar char="v"/>
            </a:pPr>
            <a:endParaRPr lang="fr-FR" sz="1200" dirty="0"/>
          </a:p>
          <a:p>
            <a:pPr marL="171450" indent="-171450">
              <a:buFont typeface="Wingdings" panose="05000000000000000000" pitchFamily="2" charset="2"/>
              <a:buChar char="v"/>
            </a:pPr>
            <a:endParaRPr lang="fr-FR" sz="1200" dirty="0" smtClean="0"/>
          </a:p>
        </p:txBody>
      </p:sp>
      <p:sp>
        <p:nvSpPr>
          <p:cNvPr id="175" name="ZoneTexte 174"/>
          <p:cNvSpPr txBox="1"/>
          <p:nvPr/>
        </p:nvSpPr>
        <p:spPr>
          <a:xfrm>
            <a:off x="107504" y="6372036"/>
            <a:ext cx="194516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b="1" dirty="0" smtClean="0"/>
              <a:t>Temps :</a:t>
            </a:r>
            <a:r>
              <a:rPr lang="fr-FR" b="1" dirty="0" smtClean="0"/>
              <a:t>15’ </a:t>
            </a:r>
            <a:endParaRPr lang="fr-FR" b="1" dirty="0"/>
          </a:p>
        </p:txBody>
      </p:sp>
      <p:sp>
        <p:nvSpPr>
          <p:cNvPr id="164" name="Triangle isocèle 163"/>
          <p:cNvSpPr/>
          <p:nvPr/>
        </p:nvSpPr>
        <p:spPr>
          <a:xfrm>
            <a:off x="4908052" y="-960418"/>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Triangle isocèle 144"/>
          <p:cNvSpPr/>
          <p:nvPr/>
        </p:nvSpPr>
        <p:spPr>
          <a:xfrm>
            <a:off x="7091363" y="4003149"/>
            <a:ext cx="144016" cy="73923"/>
          </a:xfrm>
          <a:prstGeom prst="triangl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3" name="Triangle isocèle 172"/>
          <p:cNvSpPr/>
          <p:nvPr/>
        </p:nvSpPr>
        <p:spPr>
          <a:xfrm>
            <a:off x="6300192" y="4003149"/>
            <a:ext cx="144016" cy="73923"/>
          </a:xfrm>
          <a:prstGeom prst="triangl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7" name="Triangle isocèle 176"/>
          <p:cNvSpPr/>
          <p:nvPr/>
        </p:nvSpPr>
        <p:spPr>
          <a:xfrm>
            <a:off x="6660232" y="4005064"/>
            <a:ext cx="144016" cy="73923"/>
          </a:xfrm>
          <a:prstGeom prst="triangl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8" name="Triangle isocèle 177"/>
          <p:cNvSpPr/>
          <p:nvPr/>
        </p:nvSpPr>
        <p:spPr>
          <a:xfrm>
            <a:off x="7596336" y="4005064"/>
            <a:ext cx="144016" cy="73923"/>
          </a:xfrm>
          <a:prstGeom prst="triangl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1" name="Triangle isocèle 190"/>
          <p:cNvSpPr/>
          <p:nvPr/>
        </p:nvSpPr>
        <p:spPr>
          <a:xfrm>
            <a:off x="7596336" y="4653136"/>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2" name="Triangle isocèle 191"/>
          <p:cNvSpPr/>
          <p:nvPr/>
        </p:nvSpPr>
        <p:spPr>
          <a:xfrm>
            <a:off x="6660232" y="4653136"/>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4" name="Triangle isocèle 193"/>
          <p:cNvSpPr/>
          <p:nvPr/>
        </p:nvSpPr>
        <p:spPr>
          <a:xfrm>
            <a:off x="7164288" y="4653136"/>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7" name="Triangle isocèle 196"/>
          <p:cNvSpPr/>
          <p:nvPr/>
        </p:nvSpPr>
        <p:spPr>
          <a:xfrm>
            <a:off x="6300192" y="4653136"/>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9" name="Triangle isocèle 198"/>
          <p:cNvSpPr/>
          <p:nvPr/>
        </p:nvSpPr>
        <p:spPr>
          <a:xfrm>
            <a:off x="4139952" y="4005064"/>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1" name="Triangle isocèle 200"/>
          <p:cNvSpPr/>
          <p:nvPr/>
        </p:nvSpPr>
        <p:spPr>
          <a:xfrm>
            <a:off x="4139952" y="3471423"/>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3" name="Triangle isocèle 202"/>
          <p:cNvSpPr/>
          <p:nvPr/>
        </p:nvSpPr>
        <p:spPr>
          <a:xfrm>
            <a:off x="4716933" y="3452537"/>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5" name="Triangle isocèle 204"/>
          <p:cNvSpPr/>
          <p:nvPr/>
        </p:nvSpPr>
        <p:spPr>
          <a:xfrm>
            <a:off x="4714973" y="4005064"/>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0" name="Triangle isocèle 209"/>
          <p:cNvSpPr/>
          <p:nvPr/>
        </p:nvSpPr>
        <p:spPr>
          <a:xfrm>
            <a:off x="4211960" y="5157192"/>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1" name="Triangle isocèle 210"/>
          <p:cNvSpPr/>
          <p:nvPr/>
        </p:nvSpPr>
        <p:spPr>
          <a:xfrm>
            <a:off x="4211960" y="4653136"/>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2" name="Triangle isocèle 211"/>
          <p:cNvSpPr/>
          <p:nvPr/>
        </p:nvSpPr>
        <p:spPr>
          <a:xfrm>
            <a:off x="4788024" y="4653136"/>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3" name="Triangle isocèle 212"/>
          <p:cNvSpPr/>
          <p:nvPr/>
        </p:nvSpPr>
        <p:spPr>
          <a:xfrm>
            <a:off x="4788024" y="5157192"/>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4" name="Ellipse 213"/>
          <p:cNvSpPr/>
          <p:nvPr/>
        </p:nvSpPr>
        <p:spPr>
          <a:xfrm rot="10800000" flipV="1">
            <a:off x="4427984" y="2643341"/>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5" name="Ellipse 214"/>
          <p:cNvSpPr/>
          <p:nvPr/>
        </p:nvSpPr>
        <p:spPr>
          <a:xfrm rot="10800000" flipV="1">
            <a:off x="2726426" y="4342776"/>
            <a:ext cx="132531" cy="1062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7" name="Ellipse 216"/>
          <p:cNvSpPr/>
          <p:nvPr/>
        </p:nvSpPr>
        <p:spPr>
          <a:xfrm rot="10800000" flipV="1">
            <a:off x="5364088" y="3754822"/>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9" name="Ellipse 218"/>
          <p:cNvSpPr/>
          <p:nvPr/>
        </p:nvSpPr>
        <p:spPr>
          <a:xfrm rot="10800000" flipV="1">
            <a:off x="5364089" y="4906950"/>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0" name="Ellipse 219"/>
          <p:cNvSpPr/>
          <p:nvPr/>
        </p:nvSpPr>
        <p:spPr>
          <a:xfrm rot="10800000" flipV="1">
            <a:off x="4427984" y="2924944"/>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1" name="Ellipse 220"/>
          <p:cNvSpPr/>
          <p:nvPr/>
        </p:nvSpPr>
        <p:spPr>
          <a:xfrm rot="10800000" flipV="1">
            <a:off x="5580113" y="3754822"/>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0" name="Ellipse 229"/>
          <p:cNvSpPr/>
          <p:nvPr/>
        </p:nvSpPr>
        <p:spPr>
          <a:xfrm rot="10800000" flipV="1">
            <a:off x="5796137" y="465313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1" name="Ellipse 230"/>
          <p:cNvSpPr/>
          <p:nvPr/>
        </p:nvSpPr>
        <p:spPr>
          <a:xfrm rot="10800000" flipV="1">
            <a:off x="5652121" y="465313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3" name="Ellipse 232"/>
          <p:cNvSpPr/>
          <p:nvPr/>
        </p:nvSpPr>
        <p:spPr>
          <a:xfrm rot="10800000" flipV="1">
            <a:off x="6156177" y="465313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34" name="Connecteur droit avec flèche 233"/>
          <p:cNvCxnSpPr/>
          <p:nvPr/>
        </p:nvCxnSpPr>
        <p:spPr>
          <a:xfrm>
            <a:off x="1253816" y="1162143"/>
            <a:ext cx="119499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37" name="Picture 3" descr="C:\Users\antoine\AppData\Local\Microsoft\Windows\Temporary Internet Files\Content.IE5\LDK3KDWD\Ballon_de_handbal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2917" y="3068960"/>
            <a:ext cx="119083" cy="121892"/>
          </a:xfrm>
          <a:prstGeom prst="rect">
            <a:avLst/>
          </a:prstGeom>
          <a:noFill/>
          <a:extLst>
            <a:ext uri="{909E8E84-426E-40DD-AFC4-6F175D3DCCD1}">
              <a14:hiddenFill xmlns:a14="http://schemas.microsoft.com/office/drawing/2010/main">
                <a:solidFill>
                  <a:srgbClr val="FFFFFF"/>
                </a:solidFill>
              </a14:hiddenFill>
            </a:ext>
          </a:extLst>
        </p:spPr>
      </p:pic>
      <p:sp>
        <p:nvSpPr>
          <p:cNvPr id="115" name="Ellipse 114"/>
          <p:cNvSpPr/>
          <p:nvPr/>
        </p:nvSpPr>
        <p:spPr>
          <a:xfrm rot="10800000" flipV="1">
            <a:off x="4511477" y="5627030"/>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Ellipse 116"/>
          <p:cNvSpPr/>
          <p:nvPr/>
        </p:nvSpPr>
        <p:spPr>
          <a:xfrm rot="10800000" flipV="1">
            <a:off x="5591597" y="4906950"/>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Ellipse 117"/>
          <p:cNvSpPr/>
          <p:nvPr/>
        </p:nvSpPr>
        <p:spPr>
          <a:xfrm rot="10800000" flipV="1">
            <a:off x="4511477" y="5843054"/>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Ellipse 118"/>
          <p:cNvSpPr/>
          <p:nvPr/>
        </p:nvSpPr>
        <p:spPr>
          <a:xfrm rot="10800000" flipV="1">
            <a:off x="6095653" y="4005064"/>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Ellipse 119"/>
          <p:cNvSpPr/>
          <p:nvPr/>
        </p:nvSpPr>
        <p:spPr>
          <a:xfrm rot="10800000" flipV="1">
            <a:off x="5796137" y="4005064"/>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Ellipse 120"/>
          <p:cNvSpPr/>
          <p:nvPr/>
        </p:nvSpPr>
        <p:spPr>
          <a:xfrm rot="10800000" flipV="1">
            <a:off x="5652121" y="4005064"/>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4" name="Picture 3" descr="C:\Users\antoine\AppData\Local\Microsoft\Windows\Temporary Internet Files\Content.IE5\LDK3KDWD\Ballon_de_handbal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5467348"/>
            <a:ext cx="119083" cy="121892"/>
          </a:xfrm>
          <a:prstGeom prst="rect">
            <a:avLst/>
          </a:prstGeom>
          <a:noFill/>
          <a:extLst>
            <a:ext uri="{909E8E84-426E-40DD-AFC4-6F175D3DCCD1}">
              <a14:hiddenFill xmlns:a14="http://schemas.microsoft.com/office/drawing/2010/main">
                <a:solidFill>
                  <a:srgbClr val="FFFFFF"/>
                </a:solidFill>
              </a14:hiddenFill>
            </a:ext>
          </a:extLst>
        </p:spPr>
      </p:pic>
      <p:pic>
        <p:nvPicPr>
          <p:cNvPr id="125" name="Picture 3" descr="C:\Users\antoine\AppData\Local\Microsoft\Windows\Temporary Internet Files\Content.IE5\LDK3KDWD\Ballon_de_handbal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4005064"/>
            <a:ext cx="119083" cy="121892"/>
          </a:xfrm>
          <a:prstGeom prst="rect">
            <a:avLst/>
          </a:prstGeom>
          <a:noFill/>
          <a:extLst>
            <a:ext uri="{909E8E84-426E-40DD-AFC4-6F175D3DCCD1}">
              <a14:hiddenFill xmlns:a14="http://schemas.microsoft.com/office/drawing/2010/main">
                <a:solidFill>
                  <a:srgbClr val="FFFFFF"/>
                </a:solidFill>
              </a14:hiddenFill>
            </a:ext>
          </a:extLst>
        </p:spPr>
      </p:pic>
      <p:cxnSp>
        <p:nvCxnSpPr>
          <p:cNvPr id="126" name="Connecteur droit avec flèche 125"/>
          <p:cNvCxnSpPr>
            <a:stCxn id="219" idx="6"/>
          </p:cNvCxnSpPr>
          <p:nvPr/>
        </p:nvCxnSpPr>
        <p:spPr>
          <a:xfrm flipH="1">
            <a:off x="4577743" y="4960063"/>
            <a:ext cx="786346"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27" name="Connecteur droit avec flèche 126"/>
          <p:cNvCxnSpPr/>
          <p:nvPr/>
        </p:nvCxnSpPr>
        <p:spPr>
          <a:xfrm flipV="1">
            <a:off x="4559533" y="4988165"/>
            <a:ext cx="982" cy="479276"/>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6" name="Forme libre 15"/>
          <p:cNvSpPr/>
          <p:nvPr/>
        </p:nvSpPr>
        <p:spPr>
          <a:xfrm>
            <a:off x="3707904" y="4960063"/>
            <a:ext cx="819256" cy="664268"/>
          </a:xfrm>
          <a:custGeom>
            <a:avLst/>
            <a:gdLst>
              <a:gd name="connsiteX0" fmla="*/ 847725 w 860035"/>
              <a:gd name="connsiteY0" fmla="*/ 48256 h 681487"/>
              <a:gd name="connsiteX1" fmla="*/ 847725 w 860035"/>
              <a:gd name="connsiteY1" fmla="*/ 286381 h 681487"/>
              <a:gd name="connsiteX2" fmla="*/ 828675 w 860035"/>
              <a:gd name="connsiteY2" fmla="*/ 343531 h 681487"/>
              <a:gd name="connsiteX3" fmla="*/ 819150 w 860035"/>
              <a:gd name="connsiteY3" fmla="*/ 372106 h 681487"/>
              <a:gd name="connsiteX4" fmla="*/ 800100 w 860035"/>
              <a:gd name="connsiteY4" fmla="*/ 400681 h 681487"/>
              <a:gd name="connsiteX5" fmla="*/ 781050 w 860035"/>
              <a:gd name="connsiteY5" fmla="*/ 457831 h 681487"/>
              <a:gd name="connsiteX6" fmla="*/ 762000 w 860035"/>
              <a:gd name="connsiteY6" fmla="*/ 486406 h 681487"/>
              <a:gd name="connsiteX7" fmla="*/ 752475 w 860035"/>
              <a:gd name="connsiteY7" fmla="*/ 514981 h 681487"/>
              <a:gd name="connsiteX8" fmla="*/ 733425 w 860035"/>
              <a:gd name="connsiteY8" fmla="*/ 543556 h 681487"/>
              <a:gd name="connsiteX9" fmla="*/ 723900 w 860035"/>
              <a:gd name="connsiteY9" fmla="*/ 572131 h 681487"/>
              <a:gd name="connsiteX10" fmla="*/ 695325 w 860035"/>
              <a:gd name="connsiteY10" fmla="*/ 581656 h 681487"/>
              <a:gd name="connsiteX11" fmla="*/ 666750 w 860035"/>
              <a:gd name="connsiteY11" fmla="*/ 600706 h 681487"/>
              <a:gd name="connsiteX12" fmla="*/ 638175 w 860035"/>
              <a:gd name="connsiteY12" fmla="*/ 610231 h 681487"/>
              <a:gd name="connsiteX13" fmla="*/ 609600 w 860035"/>
              <a:gd name="connsiteY13" fmla="*/ 629281 h 681487"/>
              <a:gd name="connsiteX14" fmla="*/ 533400 w 860035"/>
              <a:gd name="connsiteY14" fmla="*/ 648331 h 681487"/>
              <a:gd name="connsiteX15" fmla="*/ 504825 w 860035"/>
              <a:gd name="connsiteY15" fmla="*/ 667381 h 681487"/>
              <a:gd name="connsiteX16" fmla="*/ 285750 w 860035"/>
              <a:gd name="connsiteY16" fmla="*/ 667381 h 681487"/>
              <a:gd name="connsiteX17" fmla="*/ 228600 w 860035"/>
              <a:gd name="connsiteY17" fmla="*/ 648331 h 681487"/>
              <a:gd name="connsiteX18" fmla="*/ 200025 w 860035"/>
              <a:gd name="connsiteY18" fmla="*/ 638806 h 681487"/>
              <a:gd name="connsiteX19" fmla="*/ 152400 w 860035"/>
              <a:gd name="connsiteY19" fmla="*/ 581656 h 681487"/>
              <a:gd name="connsiteX20" fmla="*/ 133350 w 860035"/>
              <a:gd name="connsiteY20" fmla="*/ 553081 h 681487"/>
              <a:gd name="connsiteX21" fmla="*/ 104775 w 860035"/>
              <a:gd name="connsiteY21" fmla="*/ 534031 h 681487"/>
              <a:gd name="connsiteX22" fmla="*/ 76200 w 860035"/>
              <a:gd name="connsiteY22" fmla="*/ 495931 h 681487"/>
              <a:gd name="connsiteX23" fmla="*/ 47625 w 860035"/>
              <a:gd name="connsiteY23" fmla="*/ 438781 h 681487"/>
              <a:gd name="connsiteX24" fmla="*/ 38100 w 860035"/>
              <a:gd name="connsiteY24" fmla="*/ 410206 h 681487"/>
              <a:gd name="connsiteX25" fmla="*/ 19050 w 860035"/>
              <a:gd name="connsiteY25" fmla="*/ 381631 h 681487"/>
              <a:gd name="connsiteX26" fmla="*/ 0 w 860035"/>
              <a:gd name="connsiteY26" fmla="*/ 295906 h 681487"/>
              <a:gd name="connsiteX27" fmla="*/ 9525 w 860035"/>
              <a:gd name="connsiteY27" fmla="*/ 57781 h 681487"/>
              <a:gd name="connsiteX28" fmla="*/ 47625 w 860035"/>
              <a:gd name="connsiteY28" fmla="*/ 631 h 681487"/>
              <a:gd name="connsiteX29" fmla="*/ 57150 w 860035"/>
              <a:gd name="connsiteY29" fmla="*/ 631 h 681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60035" h="681487">
                <a:moveTo>
                  <a:pt x="847725" y="48256"/>
                </a:moveTo>
                <a:cubicBezTo>
                  <a:pt x="862528" y="151880"/>
                  <a:pt x="865676" y="142777"/>
                  <a:pt x="847725" y="286381"/>
                </a:cubicBezTo>
                <a:cubicBezTo>
                  <a:pt x="845234" y="306306"/>
                  <a:pt x="835025" y="324481"/>
                  <a:pt x="828675" y="343531"/>
                </a:cubicBezTo>
                <a:cubicBezTo>
                  <a:pt x="825500" y="353056"/>
                  <a:pt x="824719" y="363752"/>
                  <a:pt x="819150" y="372106"/>
                </a:cubicBezTo>
                <a:cubicBezTo>
                  <a:pt x="812800" y="381631"/>
                  <a:pt x="804749" y="390220"/>
                  <a:pt x="800100" y="400681"/>
                </a:cubicBezTo>
                <a:cubicBezTo>
                  <a:pt x="791945" y="419031"/>
                  <a:pt x="792189" y="441123"/>
                  <a:pt x="781050" y="457831"/>
                </a:cubicBezTo>
                <a:cubicBezTo>
                  <a:pt x="774700" y="467356"/>
                  <a:pt x="767120" y="476167"/>
                  <a:pt x="762000" y="486406"/>
                </a:cubicBezTo>
                <a:cubicBezTo>
                  <a:pt x="757510" y="495386"/>
                  <a:pt x="756965" y="506001"/>
                  <a:pt x="752475" y="514981"/>
                </a:cubicBezTo>
                <a:cubicBezTo>
                  <a:pt x="747355" y="525220"/>
                  <a:pt x="738545" y="533317"/>
                  <a:pt x="733425" y="543556"/>
                </a:cubicBezTo>
                <a:cubicBezTo>
                  <a:pt x="728935" y="552536"/>
                  <a:pt x="731000" y="565031"/>
                  <a:pt x="723900" y="572131"/>
                </a:cubicBezTo>
                <a:cubicBezTo>
                  <a:pt x="716800" y="579231"/>
                  <a:pt x="704305" y="577166"/>
                  <a:pt x="695325" y="581656"/>
                </a:cubicBezTo>
                <a:cubicBezTo>
                  <a:pt x="685086" y="586776"/>
                  <a:pt x="676989" y="595586"/>
                  <a:pt x="666750" y="600706"/>
                </a:cubicBezTo>
                <a:cubicBezTo>
                  <a:pt x="657770" y="605196"/>
                  <a:pt x="647155" y="605741"/>
                  <a:pt x="638175" y="610231"/>
                </a:cubicBezTo>
                <a:cubicBezTo>
                  <a:pt x="627936" y="615351"/>
                  <a:pt x="620358" y="625369"/>
                  <a:pt x="609600" y="629281"/>
                </a:cubicBezTo>
                <a:cubicBezTo>
                  <a:pt x="584995" y="638228"/>
                  <a:pt x="533400" y="648331"/>
                  <a:pt x="533400" y="648331"/>
                </a:cubicBezTo>
                <a:cubicBezTo>
                  <a:pt x="523875" y="654681"/>
                  <a:pt x="515064" y="662261"/>
                  <a:pt x="504825" y="667381"/>
                </a:cubicBezTo>
                <a:cubicBezTo>
                  <a:pt x="442870" y="698358"/>
                  <a:pt x="315701" y="668879"/>
                  <a:pt x="285750" y="667381"/>
                </a:cubicBezTo>
                <a:lnTo>
                  <a:pt x="228600" y="648331"/>
                </a:lnTo>
                <a:lnTo>
                  <a:pt x="200025" y="638806"/>
                </a:lnTo>
                <a:cubicBezTo>
                  <a:pt x="152727" y="567860"/>
                  <a:pt x="213516" y="654995"/>
                  <a:pt x="152400" y="581656"/>
                </a:cubicBezTo>
                <a:cubicBezTo>
                  <a:pt x="145071" y="572862"/>
                  <a:pt x="141445" y="561176"/>
                  <a:pt x="133350" y="553081"/>
                </a:cubicBezTo>
                <a:cubicBezTo>
                  <a:pt x="125255" y="544986"/>
                  <a:pt x="112870" y="542126"/>
                  <a:pt x="104775" y="534031"/>
                </a:cubicBezTo>
                <a:cubicBezTo>
                  <a:pt x="93550" y="522806"/>
                  <a:pt x="85725" y="508631"/>
                  <a:pt x="76200" y="495931"/>
                </a:cubicBezTo>
                <a:cubicBezTo>
                  <a:pt x="52259" y="424107"/>
                  <a:pt x="84554" y="512639"/>
                  <a:pt x="47625" y="438781"/>
                </a:cubicBezTo>
                <a:cubicBezTo>
                  <a:pt x="43135" y="429801"/>
                  <a:pt x="42590" y="419186"/>
                  <a:pt x="38100" y="410206"/>
                </a:cubicBezTo>
                <a:cubicBezTo>
                  <a:pt x="32980" y="399967"/>
                  <a:pt x="24170" y="391870"/>
                  <a:pt x="19050" y="381631"/>
                </a:cubicBezTo>
                <a:cubicBezTo>
                  <a:pt x="7326" y="358183"/>
                  <a:pt x="3658" y="317856"/>
                  <a:pt x="0" y="295906"/>
                </a:cubicBezTo>
                <a:cubicBezTo>
                  <a:pt x="3175" y="216531"/>
                  <a:pt x="4059" y="137031"/>
                  <a:pt x="9525" y="57781"/>
                </a:cubicBezTo>
                <a:cubicBezTo>
                  <a:pt x="12063" y="20979"/>
                  <a:pt x="16696" y="16096"/>
                  <a:pt x="47625" y="631"/>
                </a:cubicBezTo>
                <a:cubicBezTo>
                  <a:pt x="50465" y="-789"/>
                  <a:pt x="53975" y="631"/>
                  <a:pt x="57150" y="631"/>
                </a:cubicBezTo>
              </a:path>
            </a:pathLst>
          </a:custGeom>
          <a:noFill/>
          <a:ln w="38100">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8" name="Connecteur droit avec flèche 127"/>
          <p:cNvCxnSpPr/>
          <p:nvPr/>
        </p:nvCxnSpPr>
        <p:spPr>
          <a:xfrm flipH="1" flipV="1">
            <a:off x="3779912" y="4690097"/>
            <a:ext cx="731564" cy="23115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30" name="Picture 3" descr="C:\Users\antoine\AppData\Local\Microsoft\Windows\Temporary Internet Files\Content.IE5\LDK3KDWD\Ballon_de_handbal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5085" y="4653136"/>
            <a:ext cx="119083" cy="121892"/>
          </a:xfrm>
          <a:prstGeom prst="rect">
            <a:avLst/>
          </a:prstGeom>
          <a:noFill/>
          <a:extLst>
            <a:ext uri="{909E8E84-426E-40DD-AFC4-6F175D3DCCD1}">
              <a14:hiddenFill xmlns:a14="http://schemas.microsoft.com/office/drawing/2010/main">
                <a:solidFill>
                  <a:srgbClr val="FFFFFF"/>
                </a:solidFill>
              </a14:hiddenFill>
            </a:ext>
          </a:extLst>
        </p:spPr>
      </p:pic>
      <p:cxnSp>
        <p:nvCxnSpPr>
          <p:cNvPr id="131" name="Connecteur droit avec flèche 130"/>
          <p:cNvCxnSpPr/>
          <p:nvPr/>
        </p:nvCxnSpPr>
        <p:spPr>
          <a:xfrm flipV="1">
            <a:off x="6288708" y="4797152"/>
            <a:ext cx="515540" cy="8521"/>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2" name="Connecteur droit avec flèche 131"/>
          <p:cNvCxnSpPr/>
          <p:nvPr/>
        </p:nvCxnSpPr>
        <p:spPr>
          <a:xfrm flipH="1">
            <a:off x="6300192" y="4941168"/>
            <a:ext cx="504056"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4" name="Connecteur droit avec flèche 133"/>
          <p:cNvCxnSpPr/>
          <p:nvPr/>
        </p:nvCxnSpPr>
        <p:spPr>
          <a:xfrm>
            <a:off x="6300192" y="5085184"/>
            <a:ext cx="935187"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9" name="Connecteur droit avec flèche 138"/>
          <p:cNvCxnSpPr/>
          <p:nvPr/>
        </p:nvCxnSpPr>
        <p:spPr>
          <a:xfrm flipH="1">
            <a:off x="6804248" y="5229200"/>
            <a:ext cx="432048"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41" name="Connecteur droit avec flèche 140"/>
          <p:cNvCxnSpPr/>
          <p:nvPr/>
        </p:nvCxnSpPr>
        <p:spPr>
          <a:xfrm>
            <a:off x="6804248" y="5373216"/>
            <a:ext cx="936104" cy="1397"/>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43" name="Connecteur droit avec flèche 142"/>
          <p:cNvCxnSpPr/>
          <p:nvPr/>
        </p:nvCxnSpPr>
        <p:spPr>
          <a:xfrm flipH="1">
            <a:off x="6300192" y="5805264"/>
            <a:ext cx="1440160"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46" name="Forme libre 245"/>
          <p:cNvSpPr/>
          <p:nvPr/>
        </p:nvSpPr>
        <p:spPr>
          <a:xfrm>
            <a:off x="6153150" y="3952875"/>
            <a:ext cx="1676400" cy="314589"/>
          </a:xfrm>
          <a:custGeom>
            <a:avLst/>
            <a:gdLst>
              <a:gd name="connsiteX0" fmla="*/ 0 w 1676400"/>
              <a:gd name="connsiteY0" fmla="*/ 85725 h 314589"/>
              <a:gd name="connsiteX1" fmla="*/ 47625 w 1676400"/>
              <a:gd name="connsiteY1" fmla="*/ 57150 h 314589"/>
              <a:gd name="connsiteX2" fmla="*/ 76200 w 1676400"/>
              <a:gd name="connsiteY2" fmla="*/ 38100 h 314589"/>
              <a:gd name="connsiteX3" fmla="*/ 152400 w 1676400"/>
              <a:gd name="connsiteY3" fmla="*/ 19050 h 314589"/>
              <a:gd name="connsiteX4" fmla="*/ 323850 w 1676400"/>
              <a:gd name="connsiteY4" fmla="*/ 28575 h 314589"/>
              <a:gd name="connsiteX5" fmla="*/ 400050 w 1676400"/>
              <a:gd name="connsiteY5" fmla="*/ 114300 h 314589"/>
              <a:gd name="connsiteX6" fmla="*/ 409575 w 1676400"/>
              <a:gd name="connsiteY6" fmla="*/ 142875 h 314589"/>
              <a:gd name="connsiteX7" fmla="*/ 457200 w 1676400"/>
              <a:gd name="connsiteY7" fmla="*/ 190500 h 314589"/>
              <a:gd name="connsiteX8" fmla="*/ 485775 w 1676400"/>
              <a:gd name="connsiteY8" fmla="*/ 219075 h 314589"/>
              <a:gd name="connsiteX9" fmla="*/ 542925 w 1676400"/>
              <a:gd name="connsiteY9" fmla="*/ 228600 h 314589"/>
              <a:gd name="connsiteX10" fmla="*/ 619125 w 1676400"/>
              <a:gd name="connsiteY10" fmla="*/ 219075 h 314589"/>
              <a:gd name="connsiteX11" fmla="*/ 676275 w 1676400"/>
              <a:gd name="connsiteY11" fmla="*/ 200025 h 314589"/>
              <a:gd name="connsiteX12" fmla="*/ 704850 w 1676400"/>
              <a:gd name="connsiteY12" fmla="*/ 171450 h 314589"/>
              <a:gd name="connsiteX13" fmla="*/ 733425 w 1676400"/>
              <a:gd name="connsiteY13" fmla="*/ 161925 h 314589"/>
              <a:gd name="connsiteX14" fmla="*/ 790575 w 1676400"/>
              <a:gd name="connsiteY14" fmla="*/ 123825 h 314589"/>
              <a:gd name="connsiteX15" fmla="*/ 819150 w 1676400"/>
              <a:gd name="connsiteY15" fmla="*/ 104775 h 314589"/>
              <a:gd name="connsiteX16" fmla="*/ 866775 w 1676400"/>
              <a:gd name="connsiteY16" fmla="*/ 66675 h 314589"/>
              <a:gd name="connsiteX17" fmla="*/ 933450 w 1676400"/>
              <a:gd name="connsiteY17" fmla="*/ 28575 h 314589"/>
              <a:gd name="connsiteX18" fmla="*/ 1028700 w 1676400"/>
              <a:gd name="connsiteY18" fmla="*/ 0 h 314589"/>
              <a:gd name="connsiteX19" fmla="*/ 1152525 w 1676400"/>
              <a:gd name="connsiteY19" fmla="*/ 47625 h 314589"/>
              <a:gd name="connsiteX20" fmla="*/ 1181100 w 1676400"/>
              <a:gd name="connsiteY20" fmla="*/ 76200 h 314589"/>
              <a:gd name="connsiteX21" fmla="*/ 1200150 w 1676400"/>
              <a:gd name="connsiteY21" fmla="*/ 104775 h 314589"/>
              <a:gd name="connsiteX22" fmla="*/ 1238250 w 1676400"/>
              <a:gd name="connsiteY22" fmla="*/ 123825 h 314589"/>
              <a:gd name="connsiteX23" fmla="*/ 1276350 w 1676400"/>
              <a:gd name="connsiteY23" fmla="*/ 171450 h 314589"/>
              <a:gd name="connsiteX24" fmla="*/ 1295400 w 1676400"/>
              <a:gd name="connsiteY24" fmla="*/ 200025 h 314589"/>
              <a:gd name="connsiteX25" fmla="*/ 1323975 w 1676400"/>
              <a:gd name="connsiteY25" fmla="*/ 209550 h 314589"/>
              <a:gd name="connsiteX26" fmla="*/ 1362075 w 1676400"/>
              <a:gd name="connsiteY26" fmla="*/ 228600 h 314589"/>
              <a:gd name="connsiteX27" fmla="*/ 1409700 w 1676400"/>
              <a:gd name="connsiteY27" fmla="*/ 257175 h 314589"/>
              <a:gd name="connsiteX28" fmla="*/ 1466850 w 1676400"/>
              <a:gd name="connsiteY28" fmla="*/ 276225 h 314589"/>
              <a:gd name="connsiteX29" fmla="*/ 1495425 w 1676400"/>
              <a:gd name="connsiteY29" fmla="*/ 285750 h 314589"/>
              <a:gd name="connsiteX30" fmla="*/ 1533525 w 1676400"/>
              <a:gd name="connsiteY30" fmla="*/ 304800 h 314589"/>
              <a:gd name="connsiteX31" fmla="*/ 1676400 w 1676400"/>
              <a:gd name="connsiteY31" fmla="*/ 314325 h 314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676400" h="314589">
                <a:moveTo>
                  <a:pt x="0" y="85725"/>
                </a:moveTo>
                <a:cubicBezTo>
                  <a:pt x="15875" y="76200"/>
                  <a:pt x="31926" y="66962"/>
                  <a:pt x="47625" y="57150"/>
                </a:cubicBezTo>
                <a:cubicBezTo>
                  <a:pt x="57333" y="51083"/>
                  <a:pt x="65961" y="43220"/>
                  <a:pt x="76200" y="38100"/>
                </a:cubicBezTo>
                <a:cubicBezTo>
                  <a:pt x="95726" y="28337"/>
                  <a:pt x="134286" y="22673"/>
                  <a:pt x="152400" y="19050"/>
                </a:cubicBezTo>
                <a:lnTo>
                  <a:pt x="323850" y="28575"/>
                </a:lnTo>
                <a:cubicBezTo>
                  <a:pt x="338627" y="32885"/>
                  <a:pt x="387501" y="89201"/>
                  <a:pt x="400050" y="114300"/>
                </a:cubicBezTo>
                <a:cubicBezTo>
                  <a:pt x="404540" y="123280"/>
                  <a:pt x="405085" y="133895"/>
                  <a:pt x="409575" y="142875"/>
                </a:cubicBezTo>
                <a:cubicBezTo>
                  <a:pt x="429532" y="182789"/>
                  <a:pt x="424543" y="163286"/>
                  <a:pt x="457200" y="190500"/>
                </a:cubicBezTo>
                <a:cubicBezTo>
                  <a:pt x="467548" y="199124"/>
                  <a:pt x="473466" y="213604"/>
                  <a:pt x="485775" y="219075"/>
                </a:cubicBezTo>
                <a:cubicBezTo>
                  <a:pt x="503423" y="226919"/>
                  <a:pt x="523875" y="225425"/>
                  <a:pt x="542925" y="228600"/>
                </a:cubicBezTo>
                <a:cubicBezTo>
                  <a:pt x="568325" y="225425"/>
                  <a:pt x="594096" y="224438"/>
                  <a:pt x="619125" y="219075"/>
                </a:cubicBezTo>
                <a:cubicBezTo>
                  <a:pt x="638760" y="214868"/>
                  <a:pt x="676275" y="200025"/>
                  <a:pt x="676275" y="200025"/>
                </a:cubicBezTo>
                <a:cubicBezTo>
                  <a:pt x="685800" y="190500"/>
                  <a:pt x="693642" y="178922"/>
                  <a:pt x="704850" y="171450"/>
                </a:cubicBezTo>
                <a:cubicBezTo>
                  <a:pt x="713204" y="165881"/>
                  <a:pt x="724648" y="166801"/>
                  <a:pt x="733425" y="161925"/>
                </a:cubicBezTo>
                <a:cubicBezTo>
                  <a:pt x="753439" y="150806"/>
                  <a:pt x="771525" y="136525"/>
                  <a:pt x="790575" y="123825"/>
                </a:cubicBezTo>
                <a:lnTo>
                  <a:pt x="819150" y="104775"/>
                </a:lnTo>
                <a:cubicBezTo>
                  <a:pt x="851263" y="56605"/>
                  <a:pt x="820767" y="89679"/>
                  <a:pt x="866775" y="66675"/>
                </a:cubicBezTo>
                <a:cubicBezTo>
                  <a:pt x="935508" y="32309"/>
                  <a:pt x="849955" y="61973"/>
                  <a:pt x="933450" y="28575"/>
                </a:cubicBezTo>
                <a:cubicBezTo>
                  <a:pt x="972099" y="13115"/>
                  <a:pt x="991276" y="9356"/>
                  <a:pt x="1028700" y="0"/>
                </a:cubicBezTo>
                <a:cubicBezTo>
                  <a:pt x="1071862" y="8632"/>
                  <a:pt x="1118520" y="13620"/>
                  <a:pt x="1152525" y="47625"/>
                </a:cubicBezTo>
                <a:cubicBezTo>
                  <a:pt x="1162050" y="57150"/>
                  <a:pt x="1172476" y="65852"/>
                  <a:pt x="1181100" y="76200"/>
                </a:cubicBezTo>
                <a:cubicBezTo>
                  <a:pt x="1188429" y="84994"/>
                  <a:pt x="1191356" y="97446"/>
                  <a:pt x="1200150" y="104775"/>
                </a:cubicBezTo>
                <a:cubicBezTo>
                  <a:pt x="1211058" y="113865"/>
                  <a:pt x="1225550" y="117475"/>
                  <a:pt x="1238250" y="123825"/>
                </a:cubicBezTo>
                <a:cubicBezTo>
                  <a:pt x="1256793" y="179455"/>
                  <a:pt x="1233266" y="128366"/>
                  <a:pt x="1276350" y="171450"/>
                </a:cubicBezTo>
                <a:cubicBezTo>
                  <a:pt x="1284445" y="179545"/>
                  <a:pt x="1286461" y="192874"/>
                  <a:pt x="1295400" y="200025"/>
                </a:cubicBezTo>
                <a:cubicBezTo>
                  <a:pt x="1303240" y="206297"/>
                  <a:pt x="1314747" y="205595"/>
                  <a:pt x="1323975" y="209550"/>
                </a:cubicBezTo>
                <a:cubicBezTo>
                  <a:pt x="1337026" y="215143"/>
                  <a:pt x="1349663" y="221704"/>
                  <a:pt x="1362075" y="228600"/>
                </a:cubicBezTo>
                <a:cubicBezTo>
                  <a:pt x="1378259" y="237591"/>
                  <a:pt x="1392846" y="249514"/>
                  <a:pt x="1409700" y="257175"/>
                </a:cubicBezTo>
                <a:cubicBezTo>
                  <a:pt x="1427981" y="265484"/>
                  <a:pt x="1447800" y="269875"/>
                  <a:pt x="1466850" y="276225"/>
                </a:cubicBezTo>
                <a:cubicBezTo>
                  <a:pt x="1476375" y="279400"/>
                  <a:pt x="1486445" y="281260"/>
                  <a:pt x="1495425" y="285750"/>
                </a:cubicBezTo>
                <a:cubicBezTo>
                  <a:pt x="1508125" y="292100"/>
                  <a:pt x="1519750" y="301356"/>
                  <a:pt x="1533525" y="304800"/>
                </a:cubicBezTo>
                <a:cubicBezTo>
                  <a:pt x="1582652" y="317082"/>
                  <a:pt x="1626781" y="314325"/>
                  <a:pt x="1676400" y="314325"/>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2" name="Triangle isocèle 151"/>
          <p:cNvSpPr/>
          <p:nvPr/>
        </p:nvSpPr>
        <p:spPr>
          <a:xfrm>
            <a:off x="8724402" y="3487639"/>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3" name="Triangle isocèle 152"/>
          <p:cNvSpPr/>
          <p:nvPr/>
        </p:nvSpPr>
        <p:spPr>
          <a:xfrm>
            <a:off x="8727603" y="3754822"/>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4" name="Connecteur droit avec flèche 153"/>
          <p:cNvCxnSpPr>
            <a:endCxn id="153" idx="1"/>
          </p:cNvCxnSpPr>
          <p:nvPr/>
        </p:nvCxnSpPr>
        <p:spPr>
          <a:xfrm flipV="1">
            <a:off x="7740352" y="3873219"/>
            <a:ext cx="1002624" cy="26335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6" name="Triangle isocèle 155"/>
          <p:cNvSpPr/>
          <p:nvPr/>
        </p:nvSpPr>
        <p:spPr>
          <a:xfrm>
            <a:off x="8709029" y="4709147"/>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7" name="Triangle isocèle 156"/>
          <p:cNvSpPr/>
          <p:nvPr/>
        </p:nvSpPr>
        <p:spPr>
          <a:xfrm>
            <a:off x="8712230" y="4976330"/>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8" name="Connecteur droit avec flèche 157"/>
          <p:cNvCxnSpPr>
            <a:endCxn id="157" idx="1"/>
          </p:cNvCxnSpPr>
          <p:nvPr/>
        </p:nvCxnSpPr>
        <p:spPr>
          <a:xfrm>
            <a:off x="7740352" y="4827543"/>
            <a:ext cx="987251" cy="26718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0" name="Forme libre 159"/>
          <p:cNvSpPr/>
          <p:nvPr/>
        </p:nvSpPr>
        <p:spPr>
          <a:xfrm>
            <a:off x="6210300" y="4556787"/>
            <a:ext cx="1676400" cy="314589"/>
          </a:xfrm>
          <a:custGeom>
            <a:avLst/>
            <a:gdLst>
              <a:gd name="connsiteX0" fmla="*/ 0 w 1676400"/>
              <a:gd name="connsiteY0" fmla="*/ 85725 h 314589"/>
              <a:gd name="connsiteX1" fmla="*/ 47625 w 1676400"/>
              <a:gd name="connsiteY1" fmla="*/ 57150 h 314589"/>
              <a:gd name="connsiteX2" fmla="*/ 76200 w 1676400"/>
              <a:gd name="connsiteY2" fmla="*/ 38100 h 314589"/>
              <a:gd name="connsiteX3" fmla="*/ 152400 w 1676400"/>
              <a:gd name="connsiteY3" fmla="*/ 19050 h 314589"/>
              <a:gd name="connsiteX4" fmla="*/ 323850 w 1676400"/>
              <a:gd name="connsiteY4" fmla="*/ 28575 h 314589"/>
              <a:gd name="connsiteX5" fmla="*/ 400050 w 1676400"/>
              <a:gd name="connsiteY5" fmla="*/ 114300 h 314589"/>
              <a:gd name="connsiteX6" fmla="*/ 409575 w 1676400"/>
              <a:gd name="connsiteY6" fmla="*/ 142875 h 314589"/>
              <a:gd name="connsiteX7" fmla="*/ 457200 w 1676400"/>
              <a:gd name="connsiteY7" fmla="*/ 190500 h 314589"/>
              <a:gd name="connsiteX8" fmla="*/ 485775 w 1676400"/>
              <a:gd name="connsiteY8" fmla="*/ 219075 h 314589"/>
              <a:gd name="connsiteX9" fmla="*/ 542925 w 1676400"/>
              <a:gd name="connsiteY9" fmla="*/ 228600 h 314589"/>
              <a:gd name="connsiteX10" fmla="*/ 619125 w 1676400"/>
              <a:gd name="connsiteY10" fmla="*/ 219075 h 314589"/>
              <a:gd name="connsiteX11" fmla="*/ 676275 w 1676400"/>
              <a:gd name="connsiteY11" fmla="*/ 200025 h 314589"/>
              <a:gd name="connsiteX12" fmla="*/ 704850 w 1676400"/>
              <a:gd name="connsiteY12" fmla="*/ 171450 h 314589"/>
              <a:gd name="connsiteX13" fmla="*/ 733425 w 1676400"/>
              <a:gd name="connsiteY13" fmla="*/ 161925 h 314589"/>
              <a:gd name="connsiteX14" fmla="*/ 790575 w 1676400"/>
              <a:gd name="connsiteY14" fmla="*/ 123825 h 314589"/>
              <a:gd name="connsiteX15" fmla="*/ 819150 w 1676400"/>
              <a:gd name="connsiteY15" fmla="*/ 104775 h 314589"/>
              <a:gd name="connsiteX16" fmla="*/ 866775 w 1676400"/>
              <a:gd name="connsiteY16" fmla="*/ 66675 h 314589"/>
              <a:gd name="connsiteX17" fmla="*/ 933450 w 1676400"/>
              <a:gd name="connsiteY17" fmla="*/ 28575 h 314589"/>
              <a:gd name="connsiteX18" fmla="*/ 1028700 w 1676400"/>
              <a:gd name="connsiteY18" fmla="*/ 0 h 314589"/>
              <a:gd name="connsiteX19" fmla="*/ 1152525 w 1676400"/>
              <a:gd name="connsiteY19" fmla="*/ 47625 h 314589"/>
              <a:gd name="connsiteX20" fmla="*/ 1181100 w 1676400"/>
              <a:gd name="connsiteY20" fmla="*/ 76200 h 314589"/>
              <a:gd name="connsiteX21" fmla="*/ 1200150 w 1676400"/>
              <a:gd name="connsiteY21" fmla="*/ 104775 h 314589"/>
              <a:gd name="connsiteX22" fmla="*/ 1238250 w 1676400"/>
              <a:gd name="connsiteY22" fmla="*/ 123825 h 314589"/>
              <a:gd name="connsiteX23" fmla="*/ 1276350 w 1676400"/>
              <a:gd name="connsiteY23" fmla="*/ 171450 h 314589"/>
              <a:gd name="connsiteX24" fmla="*/ 1295400 w 1676400"/>
              <a:gd name="connsiteY24" fmla="*/ 200025 h 314589"/>
              <a:gd name="connsiteX25" fmla="*/ 1323975 w 1676400"/>
              <a:gd name="connsiteY25" fmla="*/ 209550 h 314589"/>
              <a:gd name="connsiteX26" fmla="*/ 1362075 w 1676400"/>
              <a:gd name="connsiteY26" fmla="*/ 228600 h 314589"/>
              <a:gd name="connsiteX27" fmla="*/ 1409700 w 1676400"/>
              <a:gd name="connsiteY27" fmla="*/ 257175 h 314589"/>
              <a:gd name="connsiteX28" fmla="*/ 1466850 w 1676400"/>
              <a:gd name="connsiteY28" fmla="*/ 276225 h 314589"/>
              <a:gd name="connsiteX29" fmla="*/ 1495425 w 1676400"/>
              <a:gd name="connsiteY29" fmla="*/ 285750 h 314589"/>
              <a:gd name="connsiteX30" fmla="*/ 1533525 w 1676400"/>
              <a:gd name="connsiteY30" fmla="*/ 304800 h 314589"/>
              <a:gd name="connsiteX31" fmla="*/ 1676400 w 1676400"/>
              <a:gd name="connsiteY31" fmla="*/ 314325 h 314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676400" h="314589">
                <a:moveTo>
                  <a:pt x="0" y="85725"/>
                </a:moveTo>
                <a:cubicBezTo>
                  <a:pt x="15875" y="76200"/>
                  <a:pt x="31926" y="66962"/>
                  <a:pt x="47625" y="57150"/>
                </a:cubicBezTo>
                <a:cubicBezTo>
                  <a:pt x="57333" y="51083"/>
                  <a:pt x="65961" y="43220"/>
                  <a:pt x="76200" y="38100"/>
                </a:cubicBezTo>
                <a:cubicBezTo>
                  <a:pt x="95726" y="28337"/>
                  <a:pt x="134286" y="22673"/>
                  <a:pt x="152400" y="19050"/>
                </a:cubicBezTo>
                <a:lnTo>
                  <a:pt x="323850" y="28575"/>
                </a:lnTo>
                <a:cubicBezTo>
                  <a:pt x="338627" y="32885"/>
                  <a:pt x="387501" y="89201"/>
                  <a:pt x="400050" y="114300"/>
                </a:cubicBezTo>
                <a:cubicBezTo>
                  <a:pt x="404540" y="123280"/>
                  <a:pt x="405085" y="133895"/>
                  <a:pt x="409575" y="142875"/>
                </a:cubicBezTo>
                <a:cubicBezTo>
                  <a:pt x="429532" y="182789"/>
                  <a:pt x="424543" y="163286"/>
                  <a:pt x="457200" y="190500"/>
                </a:cubicBezTo>
                <a:cubicBezTo>
                  <a:pt x="467548" y="199124"/>
                  <a:pt x="473466" y="213604"/>
                  <a:pt x="485775" y="219075"/>
                </a:cubicBezTo>
                <a:cubicBezTo>
                  <a:pt x="503423" y="226919"/>
                  <a:pt x="523875" y="225425"/>
                  <a:pt x="542925" y="228600"/>
                </a:cubicBezTo>
                <a:cubicBezTo>
                  <a:pt x="568325" y="225425"/>
                  <a:pt x="594096" y="224438"/>
                  <a:pt x="619125" y="219075"/>
                </a:cubicBezTo>
                <a:cubicBezTo>
                  <a:pt x="638760" y="214868"/>
                  <a:pt x="676275" y="200025"/>
                  <a:pt x="676275" y="200025"/>
                </a:cubicBezTo>
                <a:cubicBezTo>
                  <a:pt x="685800" y="190500"/>
                  <a:pt x="693642" y="178922"/>
                  <a:pt x="704850" y="171450"/>
                </a:cubicBezTo>
                <a:cubicBezTo>
                  <a:pt x="713204" y="165881"/>
                  <a:pt x="724648" y="166801"/>
                  <a:pt x="733425" y="161925"/>
                </a:cubicBezTo>
                <a:cubicBezTo>
                  <a:pt x="753439" y="150806"/>
                  <a:pt x="771525" y="136525"/>
                  <a:pt x="790575" y="123825"/>
                </a:cubicBezTo>
                <a:lnTo>
                  <a:pt x="819150" y="104775"/>
                </a:lnTo>
                <a:cubicBezTo>
                  <a:pt x="851263" y="56605"/>
                  <a:pt x="820767" y="89679"/>
                  <a:pt x="866775" y="66675"/>
                </a:cubicBezTo>
                <a:cubicBezTo>
                  <a:pt x="935508" y="32309"/>
                  <a:pt x="849955" y="61973"/>
                  <a:pt x="933450" y="28575"/>
                </a:cubicBezTo>
                <a:cubicBezTo>
                  <a:pt x="972099" y="13115"/>
                  <a:pt x="991276" y="9356"/>
                  <a:pt x="1028700" y="0"/>
                </a:cubicBezTo>
                <a:cubicBezTo>
                  <a:pt x="1071862" y="8632"/>
                  <a:pt x="1118520" y="13620"/>
                  <a:pt x="1152525" y="47625"/>
                </a:cubicBezTo>
                <a:cubicBezTo>
                  <a:pt x="1162050" y="57150"/>
                  <a:pt x="1172476" y="65852"/>
                  <a:pt x="1181100" y="76200"/>
                </a:cubicBezTo>
                <a:cubicBezTo>
                  <a:pt x="1188429" y="84994"/>
                  <a:pt x="1191356" y="97446"/>
                  <a:pt x="1200150" y="104775"/>
                </a:cubicBezTo>
                <a:cubicBezTo>
                  <a:pt x="1211058" y="113865"/>
                  <a:pt x="1225550" y="117475"/>
                  <a:pt x="1238250" y="123825"/>
                </a:cubicBezTo>
                <a:cubicBezTo>
                  <a:pt x="1256793" y="179455"/>
                  <a:pt x="1233266" y="128366"/>
                  <a:pt x="1276350" y="171450"/>
                </a:cubicBezTo>
                <a:cubicBezTo>
                  <a:pt x="1284445" y="179545"/>
                  <a:pt x="1286461" y="192874"/>
                  <a:pt x="1295400" y="200025"/>
                </a:cubicBezTo>
                <a:cubicBezTo>
                  <a:pt x="1303240" y="206297"/>
                  <a:pt x="1314747" y="205595"/>
                  <a:pt x="1323975" y="209550"/>
                </a:cubicBezTo>
                <a:cubicBezTo>
                  <a:pt x="1337026" y="215143"/>
                  <a:pt x="1349663" y="221704"/>
                  <a:pt x="1362075" y="228600"/>
                </a:cubicBezTo>
                <a:cubicBezTo>
                  <a:pt x="1378259" y="237591"/>
                  <a:pt x="1392846" y="249514"/>
                  <a:pt x="1409700" y="257175"/>
                </a:cubicBezTo>
                <a:cubicBezTo>
                  <a:pt x="1427981" y="265484"/>
                  <a:pt x="1447800" y="269875"/>
                  <a:pt x="1466850" y="276225"/>
                </a:cubicBezTo>
                <a:cubicBezTo>
                  <a:pt x="1476375" y="279400"/>
                  <a:pt x="1486445" y="281260"/>
                  <a:pt x="1495425" y="285750"/>
                </a:cubicBezTo>
                <a:cubicBezTo>
                  <a:pt x="1508125" y="292100"/>
                  <a:pt x="1519750" y="301356"/>
                  <a:pt x="1533525" y="304800"/>
                </a:cubicBezTo>
                <a:cubicBezTo>
                  <a:pt x="1582652" y="317082"/>
                  <a:pt x="1626781" y="314325"/>
                  <a:pt x="1676400" y="314325"/>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1" name="Connecteur droit avec flèche 160"/>
          <p:cNvCxnSpPr/>
          <p:nvPr/>
        </p:nvCxnSpPr>
        <p:spPr>
          <a:xfrm flipH="1">
            <a:off x="7256834" y="5528294"/>
            <a:ext cx="432048"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2" name="Connecteur droit avec flèche 161"/>
          <p:cNvCxnSpPr/>
          <p:nvPr/>
        </p:nvCxnSpPr>
        <p:spPr>
          <a:xfrm>
            <a:off x="7256834" y="5680143"/>
            <a:ext cx="483518"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pic>
        <p:nvPicPr>
          <p:cNvPr id="165" name="Picture 3" descr="C:\Users\antoine\AppData\Local\Microsoft\Windows\Temporary Internet Files\Content.IE5\LDK3KDWD\Ballon_de_handbal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5110" y="4572002"/>
            <a:ext cx="119083" cy="121892"/>
          </a:xfrm>
          <a:prstGeom prst="rect">
            <a:avLst/>
          </a:prstGeom>
          <a:noFill/>
          <a:extLst>
            <a:ext uri="{909E8E84-426E-40DD-AFC4-6F175D3DCCD1}">
              <a14:hiddenFill xmlns:a14="http://schemas.microsoft.com/office/drawing/2010/main">
                <a:solidFill>
                  <a:srgbClr val="FFFFFF"/>
                </a:solidFill>
              </a14:hiddenFill>
            </a:ext>
          </a:extLst>
        </p:spPr>
      </p:pic>
      <p:pic>
        <p:nvPicPr>
          <p:cNvPr id="166" name="Picture 3" descr="C:\Users\antoine\AppData\Local\Microsoft\Windows\Temporary Internet Files\Content.IE5\LDK3KDWD\Ballon_de_handbal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68459" y="3891929"/>
            <a:ext cx="119083" cy="121892"/>
          </a:xfrm>
          <a:prstGeom prst="rect">
            <a:avLst/>
          </a:prstGeom>
          <a:noFill/>
          <a:extLst>
            <a:ext uri="{909E8E84-426E-40DD-AFC4-6F175D3DCCD1}">
              <a14:hiddenFill xmlns:a14="http://schemas.microsoft.com/office/drawing/2010/main">
                <a:solidFill>
                  <a:srgbClr val="FFFFFF"/>
                </a:solidFill>
              </a14:hiddenFill>
            </a:ext>
          </a:extLst>
        </p:spPr>
      </p:pic>
      <p:pic>
        <p:nvPicPr>
          <p:cNvPr id="167" name="Picture 3" descr="C:\Users\antoine\AppData\Local\Microsoft\Windows\Temporary Internet Files\Content.IE5\LDK3KDWD\Ballon_de_handbal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1432" y="2749567"/>
            <a:ext cx="119083" cy="121892"/>
          </a:xfrm>
          <a:prstGeom prst="rect">
            <a:avLst/>
          </a:prstGeom>
          <a:noFill/>
          <a:extLst>
            <a:ext uri="{909E8E84-426E-40DD-AFC4-6F175D3DCCD1}">
              <a14:hiddenFill xmlns:a14="http://schemas.microsoft.com/office/drawing/2010/main">
                <a:solidFill>
                  <a:srgbClr val="FFFFFF"/>
                </a:solidFill>
              </a14:hiddenFill>
            </a:ext>
          </a:extLst>
        </p:spPr>
      </p:pic>
      <p:pic>
        <p:nvPicPr>
          <p:cNvPr id="168" name="Picture 3" descr="C:\Users\antoine\AppData\Local\Microsoft\Windows\Temporary Internet Files\Content.IE5\LDK3KDWD\Ballon_de_handball.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7160" y="5712275"/>
            <a:ext cx="119083" cy="121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067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r>
            <a:br>
              <a:rPr lang="fr-FR" dirty="0" smtClean="0"/>
            </a:br>
            <a:endParaRPr lang="fr-FR" dirty="0"/>
          </a:p>
        </p:txBody>
      </p:sp>
      <p:sp>
        <p:nvSpPr>
          <p:cNvPr id="3" name="Sous-titre 2"/>
          <p:cNvSpPr>
            <a:spLocks noGrp="1"/>
          </p:cNvSpPr>
          <p:nvPr>
            <p:ph type="subTitle" idx="1"/>
          </p:nvPr>
        </p:nvSpPr>
        <p:spPr>
          <a:xfrm>
            <a:off x="3084937" y="5358"/>
            <a:ext cx="5015455" cy="455788"/>
          </a:xfrm>
          <a:solidFill>
            <a:srgbClr val="FFFF00"/>
          </a:solidFill>
        </p:spPr>
        <p:txBody>
          <a:bodyPr>
            <a:normAutofit lnSpcReduction="1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Thème</a:t>
            </a:r>
            <a:r>
              <a:rPr lang="fr-F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 la séance:</a:t>
            </a:r>
          </a:p>
        </p:txBody>
      </p:sp>
      <p:sp>
        <p:nvSpPr>
          <p:cNvPr id="1033" name="ZoneTexte 1032"/>
          <p:cNvSpPr txBox="1"/>
          <p:nvPr/>
        </p:nvSpPr>
        <p:spPr>
          <a:xfrm>
            <a:off x="12034" y="5358"/>
            <a:ext cx="119569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smtClean="0"/>
              <a:t>Matériel</a:t>
            </a:r>
            <a:endParaRPr lang="fr-FR" dirty="0"/>
          </a:p>
        </p:txBody>
      </p:sp>
      <p:sp>
        <p:nvSpPr>
          <p:cNvPr id="23" name="ZoneTexte 22"/>
          <p:cNvSpPr txBox="1"/>
          <p:nvPr/>
        </p:nvSpPr>
        <p:spPr>
          <a:xfrm>
            <a:off x="1437378" y="650805"/>
            <a:ext cx="308528" cy="221173"/>
          </a:xfrm>
          <a:prstGeom prst="rect">
            <a:avLst/>
          </a:prstGeom>
          <a:noFill/>
        </p:spPr>
        <p:txBody>
          <a:bodyPr wrap="square" rtlCol="0">
            <a:spAutoFit/>
          </a:bodyPr>
          <a:lstStyle/>
          <a:p>
            <a:r>
              <a:rPr lang="fr-FR" sz="800" dirty="0" smtClean="0"/>
              <a:t>20</a:t>
            </a:r>
            <a:endParaRPr lang="fr-FR" sz="800" dirty="0"/>
          </a:p>
        </p:txBody>
      </p:sp>
      <p:pic>
        <p:nvPicPr>
          <p:cNvPr id="1027"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2807" y="449587"/>
            <a:ext cx="119083" cy="121892"/>
          </a:xfrm>
          <a:prstGeom prst="rect">
            <a:avLst/>
          </a:prstGeom>
          <a:noFill/>
          <a:extLst>
            <a:ext uri="{909E8E84-426E-40DD-AFC4-6F175D3DCCD1}">
              <a14:hiddenFill xmlns:a14="http://schemas.microsoft.com/office/drawing/2010/main">
                <a:solidFill>
                  <a:srgbClr val="FFFFFF"/>
                </a:solidFill>
              </a14:hiddenFill>
            </a:ext>
          </a:extLst>
        </p:spPr>
      </p:pic>
      <p:grpSp>
        <p:nvGrpSpPr>
          <p:cNvPr id="1030" name="Groupe 1029"/>
          <p:cNvGrpSpPr/>
          <p:nvPr/>
        </p:nvGrpSpPr>
        <p:grpSpPr>
          <a:xfrm>
            <a:off x="12034" y="370138"/>
            <a:ext cx="1661864" cy="539397"/>
            <a:chOff x="749896" y="764704"/>
            <a:chExt cx="1661864" cy="525425"/>
          </a:xfrm>
        </p:grpSpPr>
        <p:grpSp>
          <p:nvGrpSpPr>
            <p:cNvPr id="21" name="Groupe 20"/>
            <p:cNvGrpSpPr/>
            <p:nvPr/>
          </p:nvGrpSpPr>
          <p:grpSpPr>
            <a:xfrm>
              <a:off x="749896" y="764704"/>
              <a:ext cx="1661864" cy="525425"/>
              <a:chOff x="749896" y="764704"/>
              <a:chExt cx="1517848" cy="525425"/>
            </a:xfrm>
          </p:grpSpPr>
          <p:sp>
            <p:nvSpPr>
              <p:cNvPr id="4" name="Rectangle 3"/>
              <p:cNvSpPr/>
              <p:nvPr/>
            </p:nvSpPr>
            <p:spPr>
              <a:xfrm>
                <a:off x="749896" y="764704"/>
                <a:ext cx="1517848"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97160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1187624"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1403648"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1619672"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1835696" y="786073"/>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05172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a:stCxn id="4" idx="1"/>
                <a:endCxn id="4" idx="3"/>
              </p:cNvCxnSpPr>
              <p:nvPr/>
            </p:nvCxnSpPr>
            <p:spPr>
              <a:xfrm>
                <a:off x="749896" y="1016732"/>
                <a:ext cx="151784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 name="ZoneTexte 25"/>
            <p:cNvSpPr txBox="1"/>
            <p:nvPr/>
          </p:nvSpPr>
          <p:spPr>
            <a:xfrm>
              <a:off x="1938719" y="1038101"/>
              <a:ext cx="308528" cy="215444"/>
            </a:xfrm>
            <a:prstGeom prst="rect">
              <a:avLst/>
            </a:prstGeom>
            <a:noFill/>
          </p:spPr>
          <p:txBody>
            <a:bodyPr wrap="square" rtlCol="0">
              <a:spAutoFit/>
            </a:bodyPr>
            <a:lstStyle/>
            <a:p>
              <a:r>
                <a:rPr lang="fr-FR" sz="800" dirty="0" smtClean="0"/>
                <a:t>20</a:t>
              </a:r>
              <a:endParaRPr lang="fr-FR" sz="800" dirty="0"/>
            </a:p>
          </p:txBody>
        </p:sp>
        <p:sp>
          <p:nvSpPr>
            <p:cNvPr id="29" name="ZoneTexte 28"/>
            <p:cNvSpPr txBox="1"/>
            <p:nvPr/>
          </p:nvSpPr>
          <p:spPr>
            <a:xfrm>
              <a:off x="1702198" y="1038101"/>
              <a:ext cx="308528" cy="215444"/>
            </a:xfrm>
            <a:prstGeom prst="rect">
              <a:avLst/>
            </a:prstGeom>
            <a:noFill/>
          </p:spPr>
          <p:txBody>
            <a:bodyPr wrap="square" rtlCol="0">
              <a:spAutoFit/>
            </a:bodyPr>
            <a:lstStyle/>
            <a:p>
              <a:r>
                <a:rPr lang="fr-FR" sz="800" dirty="0" smtClean="0"/>
                <a:t>2</a:t>
              </a:r>
              <a:endParaRPr lang="fr-FR" sz="800" dirty="0"/>
            </a:p>
          </p:txBody>
        </p:sp>
        <p:sp>
          <p:nvSpPr>
            <p:cNvPr id="30" name="ZoneTexte 29"/>
            <p:cNvSpPr txBox="1"/>
            <p:nvPr/>
          </p:nvSpPr>
          <p:spPr>
            <a:xfrm>
              <a:off x="1465677" y="1053753"/>
              <a:ext cx="308528" cy="215444"/>
            </a:xfrm>
            <a:prstGeom prst="rect">
              <a:avLst/>
            </a:prstGeom>
            <a:noFill/>
          </p:spPr>
          <p:txBody>
            <a:bodyPr wrap="square" rtlCol="0">
              <a:spAutoFit/>
            </a:bodyPr>
            <a:lstStyle/>
            <a:p>
              <a:r>
                <a:rPr lang="fr-FR" sz="800" dirty="0"/>
                <a:t>6</a:t>
              </a:r>
            </a:p>
          </p:txBody>
        </p:sp>
        <p:sp>
          <p:nvSpPr>
            <p:cNvPr id="31" name="ZoneTexte 30"/>
            <p:cNvSpPr txBox="1"/>
            <p:nvPr/>
          </p:nvSpPr>
          <p:spPr>
            <a:xfrm>
              <a:off x="1229156" y="1038101"/>
              <a:ext cx="308528" cy="215444"/>
            </a:xfrm>
            <a:prstGeom prst="rect">
              <a:avLst/>
            </a:prstGeom>
            <a:noFill/>
          </p:spPr>
          <p:txBody>
            <a:bodyPr wrap="square" rtlCol="0">
              <a:spAutoFit/>
            </a:bodyPr>
            <a:lstStyle/>
            <a:p>
              <a:r>
                <a:rPr lang="fr-FR" sz="800" dirty="0"/>
                <a:t>8</a:t>
              </a:r>
            </a:p>
          </p:txBody>
        </p:sp>
        <p:sp>
          <p:nvSpPr>
            <p:cNvPr id="32" name="ZoneTexte 31"/>
            <p:cNvSpPr txBox="1"/>
            <p:nvPr/>
          </p:nvSpPr>
          <p:spPr>
            <a:xfrm>
              <a:off x="992636" y="1038101"/>
              <a:ext cx="308528" cy="215444"/>
            </a:xfrm>
            <a:prstGeom prst="rect">
              <a:avLst/>
            </a:prstGeom>
            <a:noFill/>
          </p:spPr>
          <p:txBody>
            <a:bodyPr wrap="square" rtlCol="0">
              <a:spAutoFit/>
            </a:bodyPr>
            <a:lstStyle/>
            <a:p>
              <a:r>
                <a:rPr lang="fr-FR" sz="800" dirty="0" smtClean="0"/>
                <a:t>0</a:t>
              </a:r>
              <a:endParaRPr lang="fr-FR" sz="800" dirty="0"/>
            </a:p>
          </p:txBody>
        </p:sp>
        <p:sp>
          <p:nvSpPr>
            <p:cNvPr id="33" name="ZoneTexte 32"/>
            <p:cNvSpPr txBox="1"/>
            <p:nvPr/>
          </p:nvSpPr>
          <p:spPr>
            <a:xfrm>
              <a:off x="749896" y="1038101"/>
              <a:ext cx="308528" cy="215444"/>
            </a:xfrm>
            <a:prstGeom prst="rect">
              <a:avLst/>
            </a:prstGeom>
            <a:noFill/>
          </p:spPr>
          <p:txBody>
            <a:bodyPr wrap="square" rtlCol="0">
              <a:spAutoFit/>
            </a:bodyPr>
            <a:lstStyle/>
            <a:p>
              <a:r>
                <a:rPr lang="fr-FR" sz="800" dirty="0" smtClean="0"/>
                <a:t>2</a:t>
              </a:r>
              <a:endParaRPr lang="fr-FR" sz="800" dirty="0"/>
            </a:p>
          </p:txBody>
        </p:sp>
      </p:grpSp>
      <p:sp>
        <p:nvSpPr>
          <p:cNvPr id="24" name="Triangle isocèle 23"/>
          <p:cNvSpPr/>
          <p:nvPr/>
        </p:nvSpPr>
        <p:spPr>
          <a:xfrm>
            <a:off x="1036342" y="39207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riangle isocèle 24"/>
          <p:cNvSpPr/>
          <p:nvPr/>
        </p:nvSpPr>
        <p:spPr>
          <a:xfrm>
            <a:off x="1241525" y="497557"/>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p:cNvSpPr/>
          <p:nvPr/>
        </p:nvSpPr>
        <p:spPr>
          <a:xfrm>
            <a:off x="738485" y="510470"/>
            <a:ext cx="216024" cy="73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9" name="Groupe 38"/>
          <p:cNvGrpSpPr/>
          <p:nvPr/>
        </p:nvGrpSpPr>
        <p:grpSpPr>
          <a:xfrm>
            <a:off x="563302" y="391286"/>
            <a:ext cx="45719" cy="221768"/>
            <a:chOff x="1430628" y="1412776"/>
            <a:chExt cx="45719" cy="318119"/>
          </a:xfrm>
          <a:solidFill>
            <a:srgbClr val="00B0F0"/>
          </a:solidFill>
        </p:grpSpPr>
        <p:cxnSp>
          <p:nvCxnSpPr>
            <p:cNvPr id="37" name="Connecteur droit 36"/>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rapèze 37"/>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29" name="Groupe 1028"/>
          <p:cNvGrpSpPr/>
          <p:nvPr/>
        </p:nvGrpSpPr>
        <p:grpSpPr>
          <a:xfrm>
            <a:off x="33608" y="434994"/>
            <a:ext cx="208073" cy="157086"/>
            <a:chOff x="1115616" y="1466782"/>
            <a:chExt cx="231267" cy="162018"/>
          </a:xfrm>
        </p:grpSpPr>
        <p:cxnSp>
          <p:nvCxnSpPr>
            <p:cNvPr id="41" name="Connecteur droit 40"/>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Groupe 101"/>
          <p:cNvGrpSpPr/>
          <p:nvPr/>
        </p:nvGrpSpPr>
        <p:grpSpPr>
          <a:xfrm>
            <a:off x="320562" y="477841"/>
            <a:ext cx="92774" cy="92404"/>
            <a:chOff x="1115616" y="1466782"/>
            <a:chExt cx="231267" cy="162018"/>
          </a:xfrm>
        </p:grpSpPr>
        <p:cxnSp>
          <p:nvCxnSpPr>
            <p:cNvPr id="103" name="Connecteur droit 102"/>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necteur droit 10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Connecteur droit 10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Connecteur droit 108"/>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necteur droit 109"/>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Connecteur droit 110"/>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necteur droit 111"/>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4" name="Rectangle 1033"/>
          <p:cNvSpPr/>
          <p:nvPr/>
        </p:nvSpPr>
        <p:spPr>
          <a:xfrm>
            <a:off x="0" y="909535"/>
            <a:ext cx="4067944" cy="884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36" name="Connecteur droit 1035"/>
          <p:cNvCxnSpPr/>
          <p:nvPr/>
        </p:nvCxnSpPr>
        <p:spPr>
          <a:xfrm>
            <a:off x="114694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a:off x="272288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Connecteur droit 128"/>
          <p:cNvCxnSpPr>
            <a:stCxn id="1034" idx="3"/>
            <a:endCxn id="1034" idx="1"/>
          </p:cNvCxnSpPr>
          <p:nvPr/>
        </p:nvCxnSpPr>
        <p:spPr>
          <a:xfrm flipH="1">
            <a:off x="0" y="1351599"/>
            <a:ext cx="40679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9" name="Connecteur droit avec flèche 1048"/>
          <p:cNvCxnSpPr/>
          <p:nvPr/>
        </p:nvCxnSpPr>
        <p:spPr>
          <a:xfrm>
            <a:off x="1253816" y="1162143"/>
            <a:ext cx="119499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onnecteur droit avec flèche 63"/>
          <p:cNvCxnSpPr/>
          <p:nvPr/>
        </p:nvCxnSpPr>
        <p:spPr>
          <a:xfrm>
            <a:off x="80657" y="1162143"/>
            <a:ext cx="1059837"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36" name="Groupe 35"/>
          <p:cNvGrpSpPr/>
          <p:nvPr/>
        </p:nvGrpSpPr>
        <p:grpSpPr>
          <a:xfrm>
            <a:off x="2742766" y="1045558"/>
            <a:ext cx="1279549" cy="224489"/>
            <a:chOff x="46552" y="2768404"/>
            <a:chExt cx="1188823" cy="127985"/>
          </a:xfrm>
        </p:grpSpPr>
        <p:sp>
          <p:nvSpPr>
            <p:cNvPr id="27" name="Forme libre 26"/>
            <p:cNvSpPr/>
            <p:nvPr/>
          </p:nvSpPr>
          <p:spPr>
            <a:xfrm>
              <a:off x="46552" y="2768404"/>
              <a:ext cx="1055053" cy="127985"/>
            </a:xfrm>
            <a:custGeom>
              <a:avLst/>
              <a:gdLst>
                <a:gd name="connsiteX0" fmla="*/ 0 w 1619250"/>
                <a:gd name="connsiteY0" fmla="*/ 222446 h 255970"/>
                <a:gd name="connsiteX1" fmla="*/ 381000 w 1619250"/>
                <a:gd name="connsiteY1" fmla="*/ 3371 h 255970"/>
                <a:gd name="connsiteX2" fmla="*/ 533400 w 1619250"/>
                <a:gd name="connsiteY2" fmla="*/ 98621 h 255970"/>
                <a:gd name="connsiteX3" fmla="*/ 723900 w 1619250"/>
                <a:gd name="connsiteY3" fmla="*/ 222446 h 255970"/>
                <a:gd name="connsiteX4" fmla="*/ 1171575 w 1619250"/>
                <a:gd name="connsiteY4" fmla="*/ 31946 h 255970"/>
                <a:gd name="connsiteX5" fmla="*/ 1371600 w 1619250"/>
                <a:gd name="connsiteY5" fmla="*/ 222446 h 255970"/>
                <a:gd name="connsiteX6" fmla="*/ 1619250 w 1619250"/>
                <a:gd name="connsiteY6" fmla="*/ 251021 h 25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9250" h="255970">
                  <a:moveTo>
                    <a:pt x="0" y="222446"/>
                  </a:moveTo>
                  <a:cubicBezTo>
                    <a:pt x="146050" y="123227"/>
                    <a:pt x="292100" y="24008"/>
                    <a:pt x="381000" y="3371"/>
                  </a:cubicBezTo>
                  <a:cubicBezTo>
                    <a:pt x="469900" y="-17266"/>
                    <a:pt x="476250" y="62108"/>
                    <a:pt x="533400" y="98621"/>
                  </a:cubicBezTo>
                  <a:cubicBezTo>
                    <a:pt x="590550" y="135133"/>
                    <a:pt x="617538" y="233558"/>
                    <a:pt x="723900" y="222446"/>
                  </a:cubicBezTo>
                  <a:cubicBezTo>
                    <a:pt x="830262" y="211334"/>
                    <a:pt x="1063625" y="31946"/>
                    <a:pt x="1171575" y="31946"/>
                  </a:cubicBezTo>
                  <a:cubicBezTo>
                    <a:pt x="1279525" y="31946"/>
                    <a:pt x="1296988" y="185934"/>
                    <a:pt x="1371600" y="222446"/>
                  </a:cubicBezTo>
                  <a:cubicBezTo>
                    <a:pt x="1446212" y="258958"/>
                    <a:pt x="1589088" y="260546"/>
                    <a:pt x="1619250" y="25102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5" name="Connecteur droit avec flèche 34"/>
            <p:cNvCxnSpPr>
              <a:stCxn id="27" idx="6"/>
            </p:cNvCxnSpPr>
            <p:nvPr/>
          </p:nvCxnSpPr>
          <p:spPr>
            <a:xfrm>
              <a:off x="1101605" y="2893915"/>
              <a:ext cx="133770" cy="2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0" name="ZoneTexte 39"/>
          <p:cNvSpPr txBox="1"/>
          <p:nvPr/>
        </p:nvSpPr>
        <p:spPr>
          <a:xfrm>
            <a:off x="0" y="1436470"/>
            <a:ext cx="1281768" cy="302695"/>
          </a:xfrm>
          <a:prstGeom prst="rect">
            <a:avLst/>
          </a:prstGeom>
          <a:noFill/>
        </p:spPr>
        <p:txBody>
          <a:bodyPr wrap="square" rtlCol="0">
            <a:spAutoFit/>
          </a:bodyPr>
          <a:lstStyle/>
          <a:p>
            <a:r>
              <a:rPr lang="fr-FR" sz="800" dirty="0" smtClean="0"/>
              <a:t>Déplacement joueur</a:t>
            </a:r>
            <a:endParaRPr lang="fr-FR" sz="800" dirty="0"/>
          </a:p>
        </p:txBody>
      </p:sp>
      <p:sp>
        <p:nvSpPr>
          <p:cNvPr id="81" name="ZoneTexte 80"/>
          <p:cNvSpPr txBox="1"/>
          <p:nvPr/>
        </p:nvSpPr>
        <p:spPr>
          <a:xfrm>
            <a:off x="1139099" y="1454677"/>
            <a:ext cx="1281768" cy="302695"/>
          </a:xfrm>
          <a:prstGeom prst="rect">
            <a:avLst/>
          </a:prstGeom>
          <a:noFill/>
        </p:spPr>
        <p:txBody>
          <a:bodyPr wrap="square" rtlCol="0">
            <a:spAutoFit/>
          </a:bodyPr>
          <a:lstStyle/>
          <a:p>
            <a:r>
              <a:rPr lang="fr-FR" sz="800" dirty="0" smtClean="0"/>
              <a:t>Déplacement Ballon</a:t>
            </a:r>
            <a:endParaRPr lang="fr-FR" sz="800" dirty="0"/>
          </a:p>
        </p:txBody>
      </p:sp>
      <p:sp>
        <p:nvSpPr>
          <p:cNvPr id="82" name="ZoneTexte 81"/>
          <p:cNvSpPr txBox="1"/>
          <p:nvPr/>
        </p:nvSpPr>
        <p:spPr>
          <a:xfrm>
            <a:off x="2743224" y="1461179"/>
            <a:ext cx="1565642" cy="251315"/>
          </a:xfrm>
          <a:prstGeom prst="rect">
            <a:avLst/>
          </a:prstGeom>
          <a:noFill/>
        </p:spPr>
        <p:txBody>
          <a:bodyPr wrap="square" rtlCol="0">
            <a:spAutoFit/>
          </a:bodyPr>
          <a:lstStyle/>
          <a:p>
            <a:r>
              <a:rPr lang="fr-FR" sz="800" dirty="0" smtClean="0"/>
              <a:t>Déplacement joueur/Ballon</a:t>
            </a:r>
            <a:endParaRPr lang="fr-FR" sz="800" dirty="0"/>
          </a:p>
        </p:txBody>
      </p:sp>
      <p:sp>
        <p:nvSpPr>
          <p:cNvPr id="56" name="ZoneTexte 55"/>
          <p:cNvSpPr txBox="1"/>
          <p:nvPr/>
        </p:nvSpPr>
        <p:spPr>
          <a:xfrm>
            <a:off x="4067944" y="908760"/>
            <a:ext cx="1620000" cy="360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le ballon</a:t>
            </a:r>
            <a:endParaRPr lang="fr-FR" sz="1400" dirty="0"/>
          </a:p>
        </p:txBody>
      </p:sp>
      <p:sp>
        <p:nvSpPr>
          <p:cNvPr id="88" name="ZoneTexte 87"/>
          <p:cNvSpPr txBox="1"/>
          <p:nvPr/>
        </p:nvSpPr>
        <p:spPr>
          <a:xfrm>
            <a:off x="4067944" y="1271663"/>
            <a:ext cx="1620000"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pas le ballon</a:t>
            </a:r>
            <a:endParaRPr lang="fr-FR" sz="1400" dirty="0"/>
          </a:p>
        </p:txBody>
      </p:sp>
      <p:sp>
        <p:nvSpPr>
          <p:cNvPr id="89" name="ZoneTexte 88"/>
          <p:cNvSpPr txBox="1"/>
          <p:nvPr/>
        </p:nvSpPr>
        <p:spPr>
          <a:xfrm>
            <a:off x="5580312" y="908760"/>
            <a:ext cx="1800000" cy="360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Conserver /Progresser</a:t>
            </a:r>
            <a:endParaRPr lang="fr-FR" sz="1400" dirty="0"/>
          </a:p>
        </p:txBody>
      </p:sp>
      <p:sp>
        <p:nvSpPr>
          <p:cNvPr id="90" name="ZoneTexte 89"/>
          <p:cNvSpPr txBox="1"/>
          <p:nvPr/>
        </p:nvSpPr>
        <p:spPr>
          <a:xfrm>
            <a:off x="5581676" y="1263908"/>
            <a:ext cx="1798836"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la Progression</a:t>
            </a:r>
            <a:endParaRPr lang="fr-FR" sz="1400" dirty="0"/>
          </a:p>
        </p:txBody>
      </p:sp>
      <p:sp>
        <p:nvSpPr>
          <p:cNvPr id="91" name="ZoneTexte 90"/>
          <p:cNvSpPr txBox="1"/>
          <p:nvPr/>
        </p:nvSpPr>
        <p:spPr>
          <a:xfrm>
            <a:off x="7380512" y="908760"/>
            <a:ext cx="1800000" cy="360000"/>
          </a:xfrm>
          <a:prstGeom prst="rect">
            <a:avLst/>
          </a:prstGeom>
          <a:solidFill>
            <a:srgbClr val="00B0F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Déséquilibrer/Finir</a:t>
            </a:r>
            <a:endParaRPr lang="fr-FR" sz="1400" dirty="0"/>
          </a:p>
        </p:txBody>
      </p:sp>
      <p:sp>
        <p:nvSpPr>
          <p:cNvPr id="92" name="ZoneTexte 91"/>
          <p:cNvSpPr txBox="1"/>
          <p:nvPr/>
        </p:nvSpPr>
        <p:spPr>
          <a:xfrm>
            <a:off x="7380512" y="1263908"/>
            <a:ext cx="1800000"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pour Protéger son but</a:t>
            </a:r>
            <a:endParaRPr lang="fr-FR" sz="1400" dirty="0"/>
          </a:p>
        </p:txBody>
      </p:sp>
      <p:sp>
        <p:nvSpPr>
          <p:cNvPr id="96" name="Sous-titre 2"/>
          <p:cNvSpPr txBox="1">
            <a:spLocks/>
          </p:cNvSpPr>
          <p:nvPr/>
        </p:nvSpPr>
        <p:spPr>
          <a:xfrm>
            <a:off x="2420867" y="441815"/>
            <a:ext cx="6695184" cy="462249"/>
          </a:xfrm>
          <a:prstGeom prst="rect">
            <a:avLst/>
          </a:prstGeom>
          <a:solidFill>
            <a:srgbClr val="FFC000"/>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24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Occuper l’espace en Largeur et </a:t>
            </a:r>
            <a:r>
              <a:rPr lang="fr-FR" sz="2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Profondeur</a:t>
            </a:r>
          </a:p>
        </p:txBody>
      </p:sp>
      <p:pic>
        <p:nvPicPr>
          <p:cNvPr id="116" name="Picture 8" descr="C:\Users\antoine\AppData\Local\Microsoft\Windows\Temporary Internet Files\Content.IE5\WZG8ZIPE\493px-Soccer_field_-_empt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176844" y="950277"/>
            <a:ext cx="5064338" cy="6814076"/>
          </a:xfrm>
          <a:prstGeom prst="rect">
            <a:avLst/>
          </a:prstGeom>
          <a:noFill/>
          <a:extLst>
            <a:ext uri="{909E8E84-426E-40DD-AFC4-6F175D3DCCD1}">
              <a14:hiddenFill xmlns:a14="http://schemas.microsoft.com/office/drawing/2010/main">
                <a:solidFill>
                  <a:srgbClr val="FFFFFF"/>
                </a:solidFill>
              </a14:hiddenFill>
            </a:ext>
          </a:extLst>
        </p:spPr>
      </p:pic>
      <p:sp>
        <p:nvSpPr>
          <p:cNvPr id="18" name="ZoneTexte 17"/>
          <p:cNvSpPr txBox="1"/>
          <p:nvPr/>
        </p:nvSpPr>
        <p:spPr>
          <a:xfrm>
            <a:off x="34552" y="1916832"/>
            <a:ext cx="194516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u="sng" dirty="0" smtClean="0"/>
              <a:t>Jeu</a:t>
            </a:r>
            <a:endParaRPr lang="fr-FR" b="1" u="sng" dirty="0"/>
          </a:p>
        </p:txBody>
      </p:sp>
      <p:sp>
        <p:nvSpPr>
          <p:cNvPr id="19" name="ZoneTexte 18"/>
          <p:cNvSpPr txBox="1"/>
          <p:nvPr/>
        </p:nvSpPr>
        <p:spPr>
          <a:xfrm>
            <a:off x="37641" y="2426675"/>
            <a:ext cx="2233192"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200" b="1" u="sng" dirty="0" smtClean="0"/>
              <a:t>Consignes: </a:t>
            </a:r>
          </a:p>
          <a:p>
            <a:r>
              <a:rPr lang="fr-FR" sz="1200" b="1" u="sng" dirty="0" smtClean="0"/>
              <a:t>Faire deux groupes</a:t>
            </a:r>
          </a:p>
          <a:p>
            <a:pPr marL="171450" indent="-171450">
              <a:buFont typeface="Wingdings" panose="05000000000000000000" pitchFamily="2" charset="2"/>
              <a:buChar char="v"/>
            </a:pPr>
            <a:r>
              <a:rPr lang="fr-FR" sz="1200" dirty="0" smtClean="0"/>
              <a:t>Bien occuper les zones et se démarquer </a:t>
            </a:r>
          </a:p>
          <a:p>
            <a:pPr marL="171450" indent="-171450">
              <a:buFont typeface="Wingdings" panose="05000000000000000000" pitchFamily="2" charset="2"/>
              <a:buChar char="v"/>
            </a:pPr>
            <a:r>
              <a:rPr lang="fr-FR" sz="1200" dirty="0" smtClean="0"/>
              <a:t>Match sur tout le terrain 8 contre 8 suivant le </a:t>
            </a:r>
            <a:r>
              <a:rPr lang="fr-FR" sz="1200" dirty="0" err="1" smtClean="0"/>
              <a:t>nbr</a:t>
            </a:r>
            <a:r>
              <a:rPr lang="fr-FR" sz="1200" dirty="0" smtClean="0"/>
              <a:t> total de joueurs jeu libre </a:t>
            </a:r>
          </a:p>
          <a:p>
            <a:pPr marL="171450" indent="-171450">
              <a:buFont typeface="Wingdings" panose="05000000000000000000" pitchFamily="2" charset="2"/>
              <a:buChar char="v"/>
            </a:pPr>
            <a:endParaRPr lang="fr-FR" sz="1200" dirty="0" smtClean="0"/>
          </a:p>
          <a:p>
            <a:pPr marL="171450" indent="-171450">
              <a:buFont typeface="Wingdings" panose="05000000000000000000" pitchFamily="2" charset="2"/>
              <a:buChar char="v"/>
            </a:pPr>
            <a:endParaRPr lang="fr-FR" sz="1200" dirty="0" smtClean="0"/>
          </a:p>
        </p:txBody>
      </p:sp>
      <p:sp>
        <p:nvSpPr>
          <p:cNvPr id="175" name="ZoneTexte 174"/>
          <p:cNvSpPr txBox="1"/>
          <p:nvPr/>
        </p:nvSpPr>
        <p:spPr>
          <a:xfrm>
            <a:off x="107504" y="5795972"/>
            <a:ext cx="194516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b="1" dirty="0" smtClean="0"/>
              <a:t>Temps :50’ </a:t>
            </a:r>
            <a:endParaRPr lang="fr-FR" b="1" dirty="0"/>
          </a:p>
        </p:txBody>
      </p:sp>
      <p:sp>
        <p:nvSpPr>
          <p:cNvPr id="220" name="Ellipse 219"/>
          <p:cNvSpPr/>
          <p:nvPr/>
        </p:nvSpPr>
        <p:spPr>
          <a:xfrm rot="10800000" flipV="1">
            <a:off x="4223445" y="3356992"/>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1" name="Ellipse 220"/>
          <p:cNvSpPr/>
          <p:nvPr/>
        </p:nvSpPr>
        <p:spPr>
          <a:xfrm rot="10800000" flipV="1">
            <a:off x="5764682" y="3068960"/>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2" name="Ellipse 221"/>
          <p:cNvSpPr/>
          <p:nvPr/>
        </p:nvSpPr>
        <p:spPr>
          <a:xfrm rot="10800000" flipV="1">
            <a:off x="3685262" y="4220974"/>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3" name="Ellipse 222"/>
          <p:cNvSpPr/>
          <p:nvPr/>
        </p:nvSpPr>
        <p:spPr>
          <a:xfrm rot="10800000" flipV="1">
            <a:off x="5231557" y="4186871"/>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4" name="Ellipse 223"/>
          <p:cNvSpPr/>
          <p:nvPr/>
        </p:nvSpPr>
        <p:spPr>
          <a:xfrm rot="10800000" flipV="1">
            <a:off x="5447581" y="613108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5" name="Ellipse 224"/>
          <p:cNvSpPr/>
          <p:nvPr/>
        </p:nvSpPr>
        <p:spPr>
          <a:xfrm rot="10800000" flipV="1">
            <a:off x="7512047" y="2421067"/>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7" name="Ellipse 226"/>
          <p:cNvSpPr/>
          <p:nvPr/>
        </p:nvSpPr>
        <p:spPr>
          <a:xfrm rot="10800000" flipV="1">
            <a:off x="6516217" y="4114863"/>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9" name="Ellipse 228"/>
          <p:cNvSpPr/>
          <p:nvPr/>
        </p:nvSpPr>
        <p:spPr>
          <a:xfrm rot="10800000" flipV="1">
            <a:off x="3779912" y="613108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0" name="Ellipse 229"/>
          <p:cNvSpPr/>
          <p:nvPr/>
        </p:nvSpPr>
        <p:spPr>
          <a:xfrm rot="10800000" flipV="1">
            <a:off x="3131841" y="2242654"/>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2" name="Ellipse 231"/>
          <p:cNvSpPr/>
          <p:nvPr/>
        </p:nvSpPr>
        <p:spPr>
          <a:xfrm rot="10800000" flipV="1">
            <a:off x="7380313" y="3645024"/>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3" name="Ellipse 232"/>
          <p:cNvSpPr/>
          <p:nvPr/>
        </p:nvSpPr>
        <p:spPr>
          <a:xfrm rot="10800000" flipV="1">
            <a:off x="8532440" y="4241877"/>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4" name="Ellipse 233"/>
          <p:cNvSpPr/>
          <p:nvPr/>
        </p:nvSpPr>
        <p:spPr>
          <a:xfrm rot="10800000" flipV="1">
            <a:off x="5872097" y="5266990"/>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5" name="Ellipse 234"/>
          <p:cNvSpPr/>
          <p:nvPr/>
        </p:nvSpPr>
        <p:spPr>
          <a:xfrm rot="10800000" flipV="1">
            <a:off x="7578314" y="4491116"/>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6" name="Ellipse 235"/>
          <p:cNvSpPr/>
          <p:nvPr/>
        </p:nvSpPr>
        <p:spPr>
          <a:xfrm rot="10800000" flipV="1">
            <a:off x="7890110" y="5933706"/>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7" name="Ellipse 236"/>
          <p:cNvSpPr/>
          <p:nvPr/>
        </p:nvSpPr>
        <p:spPr>
          <a:xfrm rot="10800000" flipV="1">
            <a:off x="2722883" y="4251090"/>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38"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148" y="4077072"/>
            <a:ext cx="175853" cy="180000"/>
          </a:xfrm>
          <a:prstGeom prst="rect">
            <a:avLst/>
          </a:prstGeom>
          <a:noFill/>
          <a:extLst>
            <a:ext uri="{909E8E84-426E-40DD-AFC4-6F175D3DCCD1}">
              <a14:hiddenFill xmlns:a14="http://schemas.microsoft.com/office/drawing/2010/main">
                <a:solidFill>
                  <a:srgbClr val="FFFFFF"/>
                </a:solidFill>
              </a14:hiddenFill>
            </a:ext>
          </a:extLst>
        </p:spPr>
      </p:pic>
      <p:cxnSp>
        <p:nvCxnSpPr>
          <p:cNvPr id="239" name="Connecteur droit avec flèche 238"/>
          <p:cNvCxnSpPr/>
          <p:nvPr/>
        </p:nvCxnSpPr>
        <p:spPr>
          <a:xfrm flipV="1">
            <a:off x="2877074" y="2398419"/>
            <a:ext cx="280428" cy="17164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Ellipse 92"/>
          <p:cNvSpPr/>
          <p:nvPr/>
        </p:nvSpPr>
        <p:spPr>
          <a:xfrm rot="10800000" flipV="1">
            <a:off x="4295453" y="501317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0" name="Connecteur droit avec flèche 99"/>
          <p:cNvCxnSpPr/>
          <p:nvPr/>
        </p:nvCxnSpPr>
        <p:spPr>
          <a:xfrm flipV="1">
            <a:off x="5297822" y="2398419"/>
            <a:ext cx="216024" cy="1769556"/>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19" name="Connecteur droit avec flèche 118"/>
          <p:cNvCxnSpPr/>
          <p:nvPr/>
        </p:nvCxnSpPr>
        <p:spPr>
          <a:xfrm flipH="1" flipV="1">
            <a:off x="5364088" y="4327200"/>
            <a:ext cx="149758" cy="1803886"/>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694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2249</TotalTime>
  <Words>483</Words>
  <Application>Microsoft Office PowerPoint</Application>
  <PresentationFormat>Affichage à l'écran (4:3)</PresentationFormat>
  <Paragraphs>130</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antoine</dc:creator>
  <cp:lastModifiedBy>antoine</cp:lastModifiedBy>
  <cp:revision>224</cp:revision>
  <cp:lastPrinted>2015-08-21T13:50:04Z</cp:lastPrinted>
  <dcterms:created xsi:type="dcterms:W3CDTF">2015-08-19T13:15:57Z</dcterms:created>
  <dcterms:modified xsi:type="dcterms:W3CDTF">2016-03-14T21:28:43Z</dcterms:modified>
</cp:coreProperties>
</file>