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46"/>
  </p:notesMasterIdLst>
  <p:sldIdLst>
    <p:sldId id="333" r:id="rId2"/>
    <p:sldId id="375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76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7" r:id="rId4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27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3339">
          <p15:clr>
            <a:srgbClr val="A4A3A4"/>
          </p15:clr>
        </p15:guide>
        <p15:guide id="5" orient="horz" pos="3997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pos="2880">
          <p15:clr>
            <a:srgbClr val="A4A3A4"/>
          </p15:clr>
        </p15:guide>
        <p15:guide id="8" pos="179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pos="2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80C6"/>
    <a:srgbClr val="82C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89" d="100"/>
          <a:sy n="89" d="100"/>
        </p:scale>
        <p:origin x="1310" y="72"/>
      </p:cViewPr>
      <p:guideLst>
        <p:guide orient="horz" pos="2160"/>
        <p:guide orient="horz" pos="527"/>
        <p:guide orient="horz" pos="1139"/>
        <p:guide orient="horz" pos="3339"/>
        <p:guide orient="horz" pos="3997"/>
        <p:guide orient="horz" pos="4201"/>
        <p:guide pos="2880"/>
        <p:guide pos="1791"/>
        <p:guide pos="5193"/>
        <p:guide pos="5465"/>
        <p:guide pos="2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29/12/2015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77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couv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2" y="6130800"/>
            <a:ext cx="7344000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smtClean="0"/>
              <a:t>Jj / mm / aa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287524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smtClean="0"/>
              <a:t>jj / mm / aa</a:t>
            </a:r>
            <a:endParaRPr lang="fr-FR" noProof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noProof="0" smtClean="0"/>
              <a:t>Nom de la présentation</a:t>
            </a:r>
            <a:endParaRPr lang="fr-FR" noProof="0"/>
          </a:p>
        </p:txBody>
      </p:sp>
      <p:pic>
        <p:nvPicPr>
          <p:cNvPr id="18" name="Image 17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3672000" y="1494000"/>
            <a:ext cx="18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900000" y="3582000"/>
            <a:ext cx="7344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fond_texte_graph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jj / mm / aa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Nom de la présentation</a:t>
            </a:r>
            <a:endParaRPr lang="fr-FR"/>
          </a:p>
        </p:txBody>
      </p:sp>
      <p:sp>
        <p:nvSpPr>
          <p:cNvPr id="14" name="Espace réservé du graphique 13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5364020" y="575685"/>
            <a:ext cx="3600000" cy="2808288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sp>
        <p:nvSpPr>
          <p:cNvPr id="16" name="Espace réservé du graphique 13"/>
          <p:cNvSpPr>
            <a:spLocks noGrp="1"/>
          </p:cNvSpPr>
          <p:nvPr>
            <p:ph type="chart" sz="quarter" idx="14" hasCustomPrompt="1"/>
          </p:nvPr>
        </p:nvSpPr>
        <p:spPr bwMode="gray">
          <a:xfrm>
            <a:off x="5364020" y="3465028"/>
            <a:ext cx="3600000" cy="2124212"/>
          </a:xfrm>
        </p:spPr>
        <p:txBody>
          <a:bodyPr bIns="648000" anchor="ctr" anchorCtr="0"/>
          <a:lstStyle>
            <a:lvl1pPr algn="ctr">
              <a:defRPr sz="1000" b="1" cap="all" baseline="0"/>
            </a:lvl1pPr>
          </a:lstStyle>
          <a:p>
            <a:r>
              <a:rPr lang="fr-FR" dirty="0" smtClean="0"/>
              <a:t>Graphique</a:t>
            </a:r>
            <a:endParaRPr lang="fr-FR" dirty="0"/>
          </a:p>
        </p:txBody>
      </p:sp>
      <p:pic>
        <p:nvPicPr>
          <p:cNvPr id="20" name="Image 19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_dernie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4509120"/>
            <a:ext cx="7920000" cy="2113120"/>
          </a:xfrm>
        </p:spPr>
        <p:txBody>
          <a:bodyPr anchor="b" anchorCtr="0"/>
          <a:lstStyle>
            <a:lvl1pPr algn="ctr">
              <a:defRPr sz="1400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Texte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705364"/>
            <a:ext cx="359532" cy="152636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_couv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00113" y="6130800"/>
            <a:ext cx="7343775" cy="324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err="1" smtClean="0"/>
              <a:t>Jj</a:t>
            </a:r>
            <a:r>
              <a:rPr lang="fr-FR" noProof="0" dirty="0" smtClean="0"/>
              <a:t> / mm / </a:t>
            </a:r>
            <a:r>
              <a:rPr lang="fr-FR" noProof="0" dirty="0" err="1" smtClean="0"/>
              <a:t>aa</a:t>
            </a:r>
            <a:endParaRPr lang="fr-FR" noProof="0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 bwMode="gray">
          <a:xfrm>
            <a:off x="0" y="6675438"/>
            <a:ext cx="287524" cy="182562"/>
          </a:xfrm>
        </p:spPr>
        <p:txBody>
          <a:bodyPr/>
          <a:lstStyle>
            <a:lvl1pPr algn="ctr">
              <a:defRPr sz="1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>
          <a:xfrm>
            <a:off x="0" y="6669360"/>
            <a:ext cx="287524" cy="18864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 dirty="0"/>
          </a:p>
        </p:txBody>
      </p:sp>
      <p:pic>
        <p:nvPicPr>
          <p:cNvPr id="7" name="Image 6" descr="logo_cou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3672000" y="1494000"/>
            <a:ext cx="1800000" cy="1800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00000" y="3582000"/>
            <a:ext cx="7344000" cy="2520000"/>
          </a:xfrm>
        </p:spPr>
        <p:txBody>
          <a:bodyPr/>
          <a:lstStyle>
            <a:lvl1pPr algn="ctr">
              <a:lnSpc>
                <a:spcPct val="110000"/>
              </a:lnSpc>
              <a:defRPr sz="2200" b="1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 descr="fond_sommair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611999" y="738173"/>
            <a:ext cx="7920000" cy="1341147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6301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834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2938436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15969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5490572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68105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6301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3834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2938436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15969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5490572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68105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pic>
        <p:nvPicPr>
          <p:cNvPr id="26" name="Image 25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27" name="Connecteur droit 26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fond_sommair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 bwMode="gray">
          <a:xfrm>
            <a:off x="611999" y="738173"/>
            <a:ext cx="7920000" cy="1341147"/>
          </a:xfrm>
        </p:spPr>
        <p:txBody>
          <a:bodyPr/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6301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63834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938436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15969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90572" y="2419948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668105" y="2636116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7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86301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63834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2938436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0" name="Espace réservé du texte 11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115969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490572" y="3887804"/>
            <a:ext cx="1115764" cy="1404168"/>
          </a:xfrm>
        </p:spPr>
        <p:txBody>
          <a:bodyPr/>
          <a:lstStyle>
            <a:lvl1pPr algn="r">
              <a:defRPr sz="77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668105" y="4103972"/>
            <a:ext cx="1764000" cy="1188000"/>
          </a:xfrm>
        </p:spPr>
        <p:txBody>
          <a:bodyPr/>
          <a:lstStyle>
            <a:lvl1pPr>
              <a:lnSpc>
                <a:spcPct val="95000"/>
              </a:lnSpc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r>
              <a:rPr lang="fr-FR" smtClean="0"/>
              <a:t>Nom de la présentation</a:t>
            </a:r>
            <a:endParaRPr lang="fr-FR" dirty="0"/>
          </a:p>
        </p:txBody>
      </p:sp>
      <p:pic>
        <p:nvPicPr>
          <p:cNvPr id="31" name="Image 30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23" name="Connecteur droit 22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92000" y="6340562"/>
            <a:ext cx="819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8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92000" y="6664598"/>
            <a:ext cx="8190000" cy="7200"/>
          </a:xfrm>
          <a:solidFill>
            <a:schemeClr val="bg1"/>
          </a:solidFill>
        </p:spPr>
        <p:txBody>
          <a:bodyPr anchor="ctr" anchorCtr="0"/>
          <a:lstStyle>
            <a:lvl1pPr algn="ctr">
              <a:defRPr sz="100"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7920000" cy="5436000"/>
          </a:xfrm>
        </p:spPr>
        <p:txBody>
          <a:bodyPr anchor="ctr" anchorCtr="0"/>
          <a:lstStyle>
            <a:lvl1pPr algn="ctr">
              <a:defRPr sz="5100" b="1"/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6138000"/>
            <a:ext cx="719138" cy="720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accent4"/>
          </a:solidFill>
        </p:spPr>
        <p:txBody>
          <a:bodyPr tIns="1764000" b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br>
              <a:rPr lang="fr-FR" dirty="0" smtClean="0"/>
            </a:br>
            <a:r>
              <a:rPr lang="fr-FR" noProof="0" dirty="0" smtClean="0"/>
              <a:t>Sélectionner l’icône pour insérer une image, </a:t>
            </a:r>
            <a:br>
              <a:rPr lang="fr-FR" noProof="0" dirty="0" smtClean="0"/>
            </a:br>
            <a:r>
              <a:rPr lang="fr-FR" noProof="0" dirty="0" smtClean="0"/>
              <a:t>puis disposer l’image en arrière plan </a:t>
            </a:r>
            <a:br>
              <a:rPr lang="fr-FR" noProof="0" dirty="0" smtClean="0"/>
            </a:br>
            <a:r>
              <a:rPr lang="fr-FR" noProof="0" dirty="0" smtClean="0"/>
              <a:t>(Sélectionner l’image avec le bouton droit </a:t>
            </a:r>
            <a:br>
              <a:rPr lang="fr-FR" noProof="0" dirty="0" smtClean="0"/>
            </a:br>
            <a:r>
              <a:rPr lang="fr-FR" noProof="0" dirty="0" smtClean="0"/>
              <a:t>de la souris / Mettre à l’arrière plan)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ond_chap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0" y="700992"/>
            <a:ext cx="3449465" cy="5392303"/>
          </a:xfrm>
        </p:spPr>
        <p:txBody>
          <a:bodyPr/>
          <a:lstStyle>
            <a:lvl1pPr algn="r">
              <a:defRPr sz="33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599892" y="1756224"/>
            <a:ext cx="4932106" cy="3024000"/>
          </a:xfrm>
        </p:spPr>
        <p:txBody>
          <a:bodyPr anchor="ctr" anchorCtr="0"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_texte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smtClean="0"/>
              <a:t>Texte de niveau 1</a:t>
            </a:r>
          </a:p>
          <a:p>
            <a:pPr lvl="1"/>
            <a:r>
              <a:rPr lang="fr-FR" noProof="0" smtClean="0"/>
              <a:t>Texte de niveau 2</a:t>
            </a:r>
          </a:p>
          <a:p>
            <a:pPr lvl="2"/>
            <a:r>
              <a:rPr lang="fr-FR" noProof="0" smtClean="0"/>
              <a:t>Texte de niveau 3</a:t>
            </a:r>
          </a:p>
          <a:p>
            <a:pPr lvl="3"/>
            <a:r>
              <a:rPr lang="fr-FR" noProof="0" smtClean="0"/>
              <a:t>Texte de niveau 4</a:t>
            </a:r>
          </a:p>
          <a:p>
            <a:pPr lvl="4"/>
            <a:r>
              <a:rPr lang="fr-FR" noProof="0" smtClean="0"/>
              <a:t>Texte de niveau 5</a:t>
            </a:r>
            <a:endParaRPr lang="fr-FR" noProof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jj / mm / aa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Nom de la présentation</a:t>
            </a:r>
            <a:endParaRPr lang="fr-FR"/>
          </a:p>
        </p:txBody>
      </p:sp>
      <p:pic>
        <p:nvPicPr>
          <p:cNvPr id="13" name="Image 12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jj / mm / aa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Nom de la présentation</a:t>
            </a:r>
            <a:endParaRPr lang="fr-FR"/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52020" y="180000"/>
            <a:ext cx="4212000" cy="6012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17" name="Image 16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2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ond_texte_visuel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11999" y="575685"/>
            <a:ext cx="3888000" cy="873095"/>
          </a:xfrm>
        </p:spPr>
        <p:txBody>
          <a:bodyPr/>
          <a:lstStyle>
            <a:lvl1pPr>
              <a:defRPr/>
            </a:lvl1pPr>
          </a:lstStyle>
          <a:p>
            <a:r>
              <a:rPr lang="fr-FR" noProof="0" dirty="0" smtClean="0"/>
              <a:t>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11999" y="1465372"/>
            <a:ext cx="3888000" cy="468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  <a:p>
            <a:pPr lvl="4"/>
            <a:r>
              <a:rPr lang="fr-FR" noProof="0" dirty="0" smtClean="0"/>
              <a:t>Texte de niveau 5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fr-FR" smtClean="0"/>
              <a:t>jj / mm / aa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Nom de la présentation</a:t>
            </a:r>
            <a:endParaRPr lang="fr-FR"/>
          </a:p>
        </p:txBody>
      </p:sp>
      <p:sp>
        <p:nvSpPr>
          <p:cNvPr id="13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52020" y="180000"/>
            <a:ext cx="4212000" cy="2844000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pour une image  7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52020" y="3230692"/>
            <a:ext cx="4212000" cy="2961308"/>
          </a:xfrm>
          <a:solidFill>
            <a:schemeClr val="accent4"/>
          </a:solidFill>
        </p:spPr>
        <p:txBody>
          <a:bodyPr tIns="0" bIns="648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pic>
        <p:nvPicPr>
          <p:cNvPr id="15" name="Image 14" descr="logo_tex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gray">
          <a:xfrm>
            <a:off x="0" y="6138000"/>
            <a:ext cx="720000" cy="72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1999" y="575685"/>
            <a:ext cx="7920000" cy="873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smtClean="0"/>
              <a:t>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1999" y="1465372"/>
            <a:ext cx="7920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smtClean="0"/>
              <a:t>Texte de niveau 1</a:t>
            </a:r>
          </a:p>
          <a:p>
            <a:pPr lvl="1"/>
            <a:r>
              <a:rPr lang="fr-FR" noProof="0" smtClean="0"/>
              <a:t>Texte de niveau 2</a:t>
            </a:r>
          </a:p>
          <a:p>
            <a:pPr lvl="2"/>
            <a:r>
              <a:rPr lang="fr-FR" noProof="0" smtClean="0"/>
              <a:t>Texte de niveau 3</a:t>
            </a:r>
          </a:p>
          <a:p>
            <a:pPr lvl="3"/>
            <a:r>
              <a:rPr lang="fr-FR" noProof="0" smtClean="0"/>
              <a:t>Texte de niveau 4</a:t>
            </a:r>
          </a:p>
          <a:p>
            <a:pPr lvl="4"/>
            <a:r>
              <a:rPr lang="fr-FR" noProof="0" smtClean="0"/>
              <a:t>Texte de niveau 5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8000" y="6345174"/>
            <a:ext cx="971692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300" cap="all" baseline="0">
                <a:solidFill>
                  <a:schemeClr val="accent6"/>
                </a:solidFill>
              </a:defRPr>
            </a:lvl1pPr>
          </a:lstStyle>
          <a:p>
            <a:r>
              <a:rPr lang="fr-FR" noProof="0" smtClean="0"/>
              <a:t>jj / mm / aa</a:t>
            </a:r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817224" y="6345174"/>
            <a:ext cx="5508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300">
                <a:solidFill>
                  <a:schemeClr val="accent6"/>
                </a:solidFill>
              </a:defRPr>
            </a:lvl1pPr>
          </a:lstStyle>
          <a:p>
            <a:r>
              <a:rPr lang="fr-FR" noProof="0" smtClean="0"/>
              <a:t>Nom de la présentation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44309" y="6345174"/>
            <a:ext cx="1584000" cy="32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300" b="1">
                <a:solidFill>
                  <a:schemeClr val="accent6"/>
                </a:solidFill>
              </a:defRPr>
            </a:lvl1pPr>
          </a:lstStyle>
          <a:p>
            <a:fld id="{733122C9-A0B9-462F-8757-0847AD287B6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791580" y="6345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 bwMode="gray">
          <a:xfrm>
            <a:off x="791580" y="6669550"/>
            <a:ext cx="819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799" r:id="rId7"/>
    <p:sldLayoutId id="2147483805" r:id="rId8"/>
    <p:sldLayoutId id="2147483806" r:id="rId9"/>
    <p:sldLayoutId id="2147483807" r:id="rId10"/>
    <p:sldLayoutId id="2147483808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84455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53000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100000"/>
        <a:buFont typeface="Arial" pitchFamily="34" charset="0"/>
        <a:buChar char="•"/>
        <a:defRPr sz="17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5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None/>
        <a:defRPr sz="13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42538" y="3457538"/>
            <a:ext cx="8676456" cy="648072"/>
          </a:xfrm>
        </p:spPr>
        <p:txBody>
          <a:bodyPr/>
          <a:lstStyle/>
          <a:p>
            <a:r>
              <a:rPr lang="fr-FR" sz="4000" dirty="0" smtClean="0"/>
              <a:t>PROGRAMME éducatif Fédéral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i="1" dirty="0" smtClean="0"/>
              <a:t/>
            </a:r>
            <a:br>
              <a:rPr lang="fr-FR" sz="2500" i="1" dirty="0" smtClean="0"/>
            </a:br>
            <a:endParaRPr lang="fr-FR" sz="2500" i="1" dirty="0"/>
          </a:p>
        </p:txBody>
      </p:sp>
      <p:sp>
        <p:nvSpPr>
          <p:cNvPr id="10" name="Titre 6"/>
          <p:cNvSpPr txBox="1">
            <a:spLocks/>
          </p:cNvSpPr>
          <p:nvPr/>
        </p:nvSpPr>
        <p:spPr bwMode="gray">
          <a:xfrm>
            <a:off x="0" y="5378000"/>
            <a:ext cx="8676456" cy="644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rgbClr val="FF0000"/>
                </a:solidFill>
              </a:rPr>
              <a:t>Partie théorique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11" name="Titre 6"/>
          <p:cNvSpPr txBox="1">
            <a:spLocks/>
          </p:cNvSpPr>
          <p:nvPr/>
        </p:nvSpPr>
        <p:spPr bwMode="gray">
          <a:xfrm>
            <a:off x="185330" y="4166939"/>
            <a:ext cx="8676456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smtClean="0">
                <a:solidFill>
                  <a:srgbClr val="002060"/>
                </a:solidFill>
              </a:rPr>
              <a:t>Questions – Réponses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nature est un coup franc si l’arbitre siffle en levant le bras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B : Coup Franc Indirect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64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</a:rPr>
              <a:t>Définition</a:t>
            </a:r>
            <a:r>
              <a:rPr lang="fr-FR" sz="2400" b="1" dirty="0"/>
              <a:t> (en 6 lettres) : </a:t>
            </a:r>
            <a:r>
              <a:rPr lang="fr-FR" sz="2400" b="1" dirty="0" smtClean="0"/>
              <a:t>Objet </a:t>
            </a:r>
            <a:r>
              <a:rPr lang="fr-FR" sz="2400" b="1" dirty="0"/>
              <a:t>réutilisable, permettant de boire pendant un </a:t>
            </a:r>
            <a:r>
              <a:rPr lang="fr-FR" sz="2400" b="1" dirty="0" smtClean="0"/>
              <a:t>match…</a:t>
            </a:r>
            <a:endParaRPr lang="fr-FR" sz="2400" b="1" dirty="0"/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: _ _ _ _ _ _ ?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54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r>
              <a:rPr lang="fr-FR" sz="2400" b="1" dirty="0">
                <a:solidFill>
                  <a:srgbClr val="C00000"/>
                </a:solidFill>
              </a:rPr>
              <a:t>Définition</a:t>
            </a:r>
            <a:r>
              <a:rPr lang="fr-FR" sz="2400" b="1" dirty="0"/>
              <a:t> (en 6 lettres) : Objet réutilisable, permettant de boire pendant un match…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: GOURDE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81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A quelle distance </a:t>
            </a:r>
            <a:r>
              <a:rPr lang="fr-FR" sz="2400" b="1" dirty="0" smtClean="0"/>
              <a:t>de la ligne de but se </a:t>
            </a:r>
            <a:r>
              <a:rPr lang="fr-FR" sz="2400" b="1" dirty="0"/>
              <a:t>situe le point de </a:t>
            </a:r>
            <a:r>
              <a:rPr lang="fr-FR" sz="2400" b="1" dirty="0" smtClean="0"/>
              <a:t>penalty chez </a:t>
            </a:r>
            <a:r>
              <a:rPr lang="fr-FR" sz="2400" b="1" dirty="0"/>
              <a:t>les seniors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6M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9M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11M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637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/>
              <a:t>A quelle distance de la ligne de but se situe le point de penalty chez les seniors ?</a:t>
            </a:r>
          </a:p>
          <a:p>
            <a:pPr lvl="0" algn="just"/>
            <a:endParaRPr lang="fr-FR" sz="2400" b="1" dirty="0"/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C : 11M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9647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 signifie l’expression « Etre fair-play »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339752" y="3311006"/>
            <a:ext cx="67448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Faire le jeu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:Jouer dans un bon état d’esprit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Etre Agressif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883824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1883824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1883824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868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 signifie l’expression « Etre fair-play »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58" y="3311006"/>
            <a:ext cx="5088689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B : </a:t>
            </a:r>
          </a:p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« Jouer dans un bon état d’esprit »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044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Un but peut-il être marqué </a:t>
            </a:r>
            <a:r>
              <a:rPr lang="fr-FR" sz="2400" b="1" u="sng" dirty="0"/>
              <a:t>directement</a:t>
            </a:r>
            <a:r>
              <a:rPr lang="fr-FR" sz="2400" b="1" dirty="0"/>
              <a:t> sur un coup d’envoi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879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Un but peut-il être marqué </a:t>
            </a:r>
            <a:r>
              <a:rPr lang="fr-FR" sz="2400" b="1" u="sng" dirty="0"/>
              <a:t>directement</a:t>
            </a:r>
            <a:r>
              <a:rPr lang="fr-FR" sz="2400" b="1" dirty="0"/>
              <a:t> sur un coup d’envoi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VRAI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7192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 smtClean="0"/>
              <a:t>Lors d’un penalty, combien de personnes maximum ont le droit de se trouver dans la surface de réparation</a:t>
            </a:r>
            <a:r>
              <a:rPr lang="fr-FR" sz="2400" b="1" dirty="0"/>
              <a:t>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2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3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4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4984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676456" cy="648072"/>
          </a:xfrm>
        </p:spPr>
        <p:txBody>
          <a:bodyPr/>
          <a:lstStyle/>
          <a:p>
            <a:r>
              <a:rPr lang="fr-FR" sz="4000" dirty="0" smtClean="0"/>
              <a:t>1</a:t>
            </a:r>
            <a:r>
              <a:rPr lang="fr-FR" sz="4000" baseline="30000" dirty="0" smtClean="0"/>
              <a:t>ère</a:t>
            </a:r>
            <a:r>
              <a:rPr lang="fr-FR" sz="4000" dirty="0" smtClean="0"/>
              <a:t> mi-temps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i="1" dirty="0" smtClean="0"/>
              <a:t/>
            </a:r>
            <a:br>
              <a:rPr lang="fr-FR" sz="2500" i="1" dirty="0" smtClean="0"/>
            </a:b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28952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Lors d’un penalty, combien de personnes maximum ont le droit de se trouver dans la surface de réparation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50451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C : 4</a:t>
            </a:r>
          </a:p>
          <a:p>
            <a:pPr lvl="0"/>
            <a:r>
              <a:rPr lang="fr-FR" sz="2000" b="1" dirty="0" smtClean="0">
                <a:solidFill>
                  <a:srgbClr val="00B050"/>
                </a:solidFill>
              </a:rPr>
              <a:t>Tireur – Gardien – Arbitre – Arbitre Assistant (ligne de surface </a:t>
            </a:r>
            <a:r>
              <a:rPr lang="fr-FR" sz="2000" b="1" smtClean="0">
                <a:solidFill>
                  <a:srgbClr val="00B050"/>
                </a:solidFill>
              </a:rPr>
              <a:t>de réparation)</a:t>
            </a:r>
            <a:endParaRPr lang="fr-FR" sz="2000" b="1" dirty="0" smtClean="0">
              <a:solidFill>
                <a:srgbClr val="00B050"/>
              </a:solidFill>
            </a:endParaRP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8582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 smtClean="0"/>
              <a:t>Cherchez l’intrus : </a:t>
            </a:r>
            <a:endParaRPr lang="fr-FR" sz="2400" b="1" dirty="0"/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</a:rPr>
              <a:t>10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220622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Partage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Ecoute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Amitié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D : Racisme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E : Solidarité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59832" y="442955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478382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32523" y="5445224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53732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720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Cherchez l’intrus :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</a:rPr>
              <a:t>10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D : Racisme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997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4355" y="4869160"/>
            <a:ext cx="8676456" cy="648072"/>
          </a:xfrm>
        </p:spPr>
        <p:txBody>
          <a:bodyPr/>
          <a:lstStyle/>
          <a:p>
            <a:r>
              <a:rPr lang="fr-FR" sz="4000" dirty="0" smtClean="0"/>
              <a:t>2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 mi-temps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i="1" dirty="0" smtClean="0"/>
              <a:t/>
            </a:r>
            <a:br>
              <a:rPr lang="fr-FR" sz="2500" i="1" dirty="0" smtClean="0"/>
            </a:b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11875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6" y="1770633"/>
            <a:ext cx="5832650" cy="1170072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Définition </a:t>
            </a:r>
            <a:r>
              <a:rPr lang="fr-FR" sz="2200" b="1" dirty="0"/>
              <a:t>(en 9 lettres</a:t>
            </a:r>
            <a:r>
              <a:rPr lang="fr-FR" sz="2200" b="1" dirty="0" smtClean="0"/>
              <a:t>): </a:t>
            </a:r>
            <a:r>
              <a:rPr lang="fr-FR" sz="2200" b="1" dirty="0"/>
              <a:t>qualité qui respecte la liberté de penser, la couleur de peau, la religion, la nationalité…des autres joueurs :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36860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: T _ _ _ _ _ _ _ _ ?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706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6" y="1770633"/>
            <a:ext cx="5760641" cy="1170072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Définition </a:t>
            </a:r>
            <a:r>
              <a:rPr lang="fr-FR" sz="2200" b="1" dirty="0"/>
              <a:t>(en 9 lettres): qualité qui respecte la liberté de penser, la couleur de peau, la religion, la nationalité…des autres joueurs :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720536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: TOLERANCE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 </a:t>
            </a:r>
            <a:r>
              <a:rPr lang="fr-FR" sz="2400" b="1" dirty="0"/>
              <a:t>? Tu peux contester la décision de l’arbitre si tu la trouves injuste.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</a:rPr>
              <a:t>2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8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466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 </a:t>
            </a:r>
            <a:r>
              <a:rPr lang="fr-FR" sz="2400" b="1" dirty="0"/>
              <a:t>? Tu peux contester la décision de l’arbitre si tu la trouves injuste.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FAUX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7" y="1770633"/>
            <a:ext cx="6048671" cy="1170072"/>
          </a:xfrm>
        </p:spPr>
        <p:txBody>
          <a:bodyPr/>
          <a:lstStyle/>
          <a:p>
            <a:pPr lvl="0"/>
            <a:r>
              <a:rPr lang="fr-FR" sz="2400" b="1" dirty="0"/>
              <a:t>Que puis-je faire en hiver, dans le </a:t>
            </a:r>
            <a:r>
              <a:rPr lang="fr-FR" sz="2400" b="1" dirty="0" smtClean="0"/>
              <a:t>vestiaire, pour </a:t>
            </a:r>
            <a:r>
              <a:rPr lang="fr-FR" sz="2400" b="1" dirty="0"/>
              <a:t>économiser de l’énergie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642798" y="3311006"/>
            <a:ext cx="639369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300" b="1" dirty="0" smtClean="0">
                <a:solidFill>
                  <a:srgbClr val="C00000"/>
                </a:solidFill>
              </a:rPr>
              <a:t>Réponse A : Laisser la fenêtre ouverte (aérer)</a:t>
            </a:r>
          </a:p>
          <a:p>
            <a:pPr lvl="0"/>
            <a:r>
              <a:rPr lang="fr-FR" sz="2300" b="1" dirty="0" smtClean="0">
                <a:solidFill>
                  <a:srgbClr val="C00000"/>
                </a:solidFill>
              </a:rPr>
              <a:t>Réponse B : Eteindre la lumière </a:t>
            </a:r>
          </a:p>
          <a:p>
            <a:pPr lvl="0"/>
            <a:r>
              <a:rPr lang="fr-FR" sz="2300" b="1" dirty="0" smtClean="0">
                <a:solidFill>
                  <a:srgbClr val="C00000"/>
                </a:solidFill>
              </a:rPr>
              <a:t>Réponse C : Fermer la porte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186870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186870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86870" y="41012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75564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976664" cy="1170072"/>
          </a:xfrm>
        </p:spPr>
        <p:txBody>
          <a:bodyPr/>
          <a:lstStyle/>
          <a:p>
            <a:pPr lvl="0"/>
            <a:r>
              <a:rPr lang="fr-FR" sz="2400" b="1" dirty="0"/>
              <a:t>Que puis-je faire en hiver, dans le vestiaire, pour économiser de l’énergie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508868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B : Eteindre la lumière</a:t>
            </a:r>
          </a:p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C : Fermer la porte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9832" y="3706499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396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 smtClean="0"/>
              <a:t>Si </a:t>
            </a:r>
            <a:r>
              <a:rPr lang="fr-FR" sz="2400" b="1" dirty="0"/>
              <a:t>ton entraînement commence à 18h, jusqu’à quelle heure peux-tu prendre un </a:t>
            </a:r>
            <a:r>
              <a:rPr lang="fr-FR" sz="2400" b="1" dirty="0" smtClean="0"/>
              <a:t>petit goûter ?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16h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17h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17h45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059832" y="4093970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En quelle année a été joué le premier match de football féminin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1895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1945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2001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059832" y="41012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647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En quelle année a été joué le premier match de football féminin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A : 1895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3102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couleur est le carton qui récompense un joueur dont le comportement est exemplaire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Jaune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Vert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Bleu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059832" y="41012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5187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couleur est le carton qui récompense un joueur dont le comportement est exemplaire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B : Vert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994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le corps évacue-t-il le surplus de chaleur provoqué par l’effort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5126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: ______________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09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le corps évacue-t-il le surplus de chaleur provoqué par l’effort ?</a:t>
            </a:r>
          </a:p>
          <a:p>
            <a:pPr lvl="0" algn="just"/>
            <a:endParaRPr lang="fr-FR" sz="2400" b="1" dirty="0"/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656640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: Par la Transpiration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2463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s’appelle l’hymne national français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5126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: ______________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63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Comment s’appelle l’hymne national français ?</a:t>
            </a:r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58" y="3311006"/>
            <a:ext cx="5088689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: La Marseillaise</a:t>
            </a:r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0626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7" y="1770633"/>
            <a:ext cx="6048671" cy="1170072"/>
          </a:xfrm>
        </p:spPr>
        <p:txBody>
          <a:bodyPr/>
          <a:lstStyle/>
          <a:p>
            <a:pPr lvl="0" algn="just"/>
            <a:r>
              <a:rPr lang="fr-FR" sz="2300" b="1" dirty="0">
                <a:solidFill>
                  <a:srgbClr val="C00000"/>
                </a:solidFill>
              </a:rPr>
              <a:t>VRAI</a:t>
            </a:r>
            <a:r>
              <a:rPr lang="fr-FR" sz="2300" b="1" dirty="0"/>
              <a:t> ou </a:t>
            </a:r>
            <a:r>
              <a:rPr lang="fr-FR" sz="2300" b="1" dirty="0">
                <a:solidFill>
                  <a:srgbClr val="C00000"/>
                </a:solidFill>
              </a:rPr>
              <a:t>FAUX </a:t>
            </a:r>
            <a:r>
              <a:rPr lang="fr-FR" sz="2300" b="1" dirty="0"/>
              <a:t> ? Ton gardien peut prendre le ballon à la main dans sa surface de réparation sur une passe que tu lui as faite avec la cuisse.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27592" y="3429000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71664" y="3496135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71664" y="38576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442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7" y="1770633"/>
            <a:ext cx="6048671" cy="1170072"/>
          </a:xfrm>
        </p:spPr>
        <p:txBody>
          <a:bodyPr/>
          <a:lstStyle/>
          <a:p>
            <a:pPr lvl="0" algn="just"/>
            <a:r>
              <a:rPr lang="fr-FR" sz="2300" b="1" dirty="0">
                <a:solidFill>
                  <a:srgbClr val="C00000"/>
                </a:solidFill>
              </a:rPr>
              <a:t>VRAI</a:t>
            </a:r>
            <a:r>
              <a:rPr lang="fr-FR" sz="2300" b="1" dirty="0"/>
              <a:t> ou </a:t>
            </a:r>
            <a:r>
              <a:rPr lang="fr-FR" sz="2300" b="1" dirty="0">
                <a:solidFill>
                  <a:srgbClr val="C00000"/>
                </a:solidFill>
              </a:rPr>
              <a:t>FAUX </a:t>
            </a:r>
            <a:r>
              <a:rPr lang="fr-FR" sz="2300" b="1" dirty="0"/>
              <a:t> ? Ton gardien peut prendre le ballon à la main dans sa surface de réparation sur une passe que tu lui as faite avec la cuisse</a:t>
            </a:r>
            <a:r>
              <a:rPr lang="fr-FR" sz="2400" b="1" dirty="0"/>
              <a:t>.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27884" y="3526948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VRAI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71956" y="3594083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616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 smtClean="0"/>
              <a:t>Si ton entraînement commence à 18h, jusqu’à quelle heure peux-tu prendre un petit goûter ?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A : 16h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8808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Quelle eau réhydrate le mieux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642798" y="3429000"/>
            <a:ext cx="6264696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L’eau glacée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L’eau salée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C : L’eau à température ambiante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186870" y="3496135"/>
            <a:ext cx="327417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2186870" y="3857698"/>
            <a:ext cx="327417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2186870" y="4211964"/>
            <a:ext cx="327417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262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832648" cy="1170072"/>
          </a:xfrm>
        </p:spPr>
        <p:txBody>
          <a:bodyPr/>
          <a:lstStyle/>
          <a:p>
            <a:pPr lvl="0" algn="just"/>
            <a:r>
              <a:rPr lang="fr-FR" sz="2400" b="1" dirty="0"/>
              <a:t>Quelle eau réhydrate le mieux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483768" y="3526948"/>
            <a:ext cx="63128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C : L’eau à température ambiante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2027840" y="3594083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246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2"/>
            <a:ext cx="5832648" cy="2018085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RÉBUS </a:t>
            </a:r>
            <a:r>
              <a:rPr lang="fr-FR" sz="2200" b="1" dirty="0"/>
              <a:t>: Mon 1</a:t>
            </a:r>
            <a:r>
              <a:rPr lang="fr-FR" sz="2200" b="1" baseline="30000" dirty="0"/>
              <a:t>er</a:t>
            </a:r>
            <a:r>
              <a:rPr lang="fr-FR" sz="2200" b="1" dirty="0"/>
              <a:t> est le verbe « suer » à la 1</a:t>
            </a:r>
            <a:r>
              <a:rPr lang="fr-FR" sz="2200" b="1" baseline="30000" dirty="0"/>
              <a:t>ère</a:t>
            </a:r>
            <a:r>
              <a:rPr lang="fr-FR" sz="2200" b="1" dirty="0"/>
              <a:t> personne du présent, mon 2</a:t>
            </a:r>
            <a:r>
              <a:rPr lang="fr-FR" sz="2200" b="1" baseline="30000" dirty="0"/>
              <a:t>e</a:t>
            </a:r>
            <a:r>
              <a:rPr lang="fr-FR" sz="2200" b="1" dirty="0"/>
              <a:t> accueille des bateaux, mon 3</a:t>
            </a:r>
            <a:r>
              <a:rPr lang="fr-FR" sz="2200" b="1" baseline="30000" dirty="0"/>
              <a:t>e</a:t>
            </a:r>
            <a:r>
              <a:rPr lang="fr-FR" sz="2200" b="1" dirty="0"/>
              <a:t> tourne</a:t>
            </a:r>
            <a:r>
              <a:rPr lang="fr-FR" sz="2200" b="1" dirty="0" smtClean="0"/>
              <a:t>… </a:t>
            </a:r>
          </a:p>
          <a:p>
            <a:pPr lvl="0" algn="just"/>
            <a:r>
              <a:rPr lang="fr-FR" sz="2200" b="1" dirty="0" smtClean="0"/>
              <a:t>Mon </a:t>
            </a:r>
            <a:r>
              <a:rPr lang="fr-FR" sz="2200" b="1" dirty="0"/>
              <a:t>tout est indispensable pour une bonne ambiance au stade.</a:t>
            </a:r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</a:rPr>
              <a:t>10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347864" y="3843614"/>
            <a:ext cx="4512624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: ______________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</a:t>
            </a:r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Questions</a:t>
            </a:r>
            <a:endParaRPr lang="fr-FR" sz="10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45414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2"/>
            <a:ext cx="5832648" cy="1730375"/>
          </a:xfrm>
        </p:spPr>
        <p:txBody>
          <a:bodyPr/>
          <a:lstStyle/>
          <a:p>
            <a:pPr lvl="0" algn="just"/>
            <a:r>
              <a:rPr lang="fr-FR" sz="2200" b="1" dirty="0">
                <a:solidFill>
                  <a:srgbClr val="C00000"/>
                </a:solidFill>
              </a:rPr>
              <a:t>RÉBUS </a:t>
            </a:r>
            <a:r>
              <a:rPr lang="fr-FR" sz="2200" b="1" dirty="0"/>
              <a:t>: Mon 1</a:t>
            </a:r>
            <a:r>
              <a:rPr lang="fr-FR" sz="2200" b="1" baseline="30000" dirty="0"/>
              <a:t>er</a:t>
            </a:r>
            <a:r>
              <a:rPr lang="fr-FR" sz="2200" b="1" dirty="0"/>
              <a:t> est le verbe « suer » à la 1</a:t>
            </a:r>
            <a:r>
              <a:rPr lang="fr-FR" sz="2200" b="1" baseline="30000" dirty="0"/>
              <a:t>ère</a:t>
            </a:r>
            <a:r>
              <a:rPr lang="fr-FR" sz="2200" b="1" dirty="0"/>
              <a:t> personne du présent, mon 2</a:t>
            </a:r>
            <a:r>
              <a:rPr lang="fr-FR" sz="2200" b="1" baseline="30000" dirty="0"/>
              <a:t>e</a:t>
            </a:r>
            <a:r>
              <a:rPr lang="fr-FR" sz="2200" b="1" dirty="0"/>
              <a:t> accueille des bateaux, mon 3</a:t>
            </a:r>
            <a:r>
              <a:rPr lang="fr-FR" sz="2200" b="1" baseline="30000" dirty="0"/>
              <a:t>e</a:t>
            </a:r>
            <a:r>
              <a:rPr lang="fr-FR" sz="2200" b="1" dirty="0"/>
              <a:t> tourne… </a:t>
            </a:r>
          </a:p>
          <a:p>
            <a:pPr lvl="0" algn="just"/>
            <a:r>
              <a:rPr lang="fr-FR" sz="2200" b="1" dirty="0"/>
              <a:t>Mon tout est indispensable pour une bonne ambiance au stade.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</a:rPr>
              <a:t>10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27884" y="4005064"/>
            <a:ext cx="4932548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: (Sue – Port – Terre)</a:t>
            </a:r>
          </a:p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SUPPORTER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404872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2è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</a:rPr>
              <a:t>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42145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jj / mm / 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Nom de la présentation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34355" y="4869160"/>
            <a:ext cx="8676456" cy="648072"/>
          </a:xfrm>
        </p:spPr>
        <p:txBody>
          <a:bodyPr/>
          <a:lstStyle/>
          <a:p>
            <a:r>
              <a:rPr lang="fr-FR" sz="4000" smtClean="0"/>
              <a:t>fin</a:t>
            </a:r>
            <a:r>
              <a:rPr lang="fr-FR" sz="2500" dirty="0" smtClean="0"/>
              <a:t/>
            </a:r>
            <a:br>
              <a:rPr lang="fr-FR" sz="2500" dirty="0" smtClean="0"/>
            </a:br>
            <a:r>
              <a:rPr lang="fr-FR" sz="2500" i="1" dirty="0" smtClean="0"/>
              <a:t/>
            </a:r>
            <a:br>
              <a:rPr lang="fr-FR" sz="2500" i="1" dirty="0" smtClean="0"/>
            </a:br>
            <a:endParaRPr lang="fr-FR" sz="2500" i="1" dirty="0"/>
          </a:p>
        </p:txBody>
      </p:sp>
    </p:spTree>
    <p:extLst>
      <p:ext uri="{BB962C8B-B14F-4D97-AF65-F5344CB8AC3E}">
        <p14:creationId xmlns:p14="http://schemas.microsoft.com/office/powerpoint/2010/main" val="32186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Tu peux insulter n’importe quel joueur sur Internet sans risquer d’être sanctionné.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solidFill>
                  <a:srgbClr val="002060"/>
                </a:solidFill>
              </a:rPr>
              <a:t>2</a:t>
            </a:r>
            <a:endParaRPr lang="fr-FR" sz="7200" b="1" dirty="0">
              <a:solidFill>
                <a:srgbClr val="002060"/>
              </a:solidFill>
            </a:endParaRP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VRAI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FAUX</a:t>
            </a:r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711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VRAI</a:t>
            </a:r>
            <a:r>
              <a:rPr lang="fr-FR" sz="2400" b="1" dirty="0"/>
              <a:t> ou </a:t>
            </a:r>
            <a:r>
              <a:rPr lang="fr-FR" sz="2400" b="1" dirty="0">
                <a:solidFill>
                  <a:srgbClr val="C00000"/>
                </a:solidFill>
              </a:rPr>
              <a:t>FAUX</a:t>
            </a:r>
            <a:r>
              <a:rPr lang="fr-FR" sz="2400" b="1" dirty="0"/>
              <a:t> ? Tu peux insulter n’importe quel joueur sur Internet sans risquer d’être sanctionné.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33483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FAUX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799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A quelle fréquence un championnat d’Europe des Nations se joue-t-il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296600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Tous les 2 ans 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Tous les 4 ans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455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A quelle fréquence un championnat d’Europe des Nations se joue-t-il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22459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00B050"/>
                </a:solidFill>
              </a:rPr>
              <a:t>Réponse B : Tous les 4 ans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Réponses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2365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843808" y="188639"/>
            <a:ext cx="3421885" cy="6266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2000" b="1" dirty="0" smtClean="0"/>
              <a:t>PROGRAMME EDUCATIF FEDERAL</a:t>
            </a:r>
          </a:p>
          <a:p>
            <a:pPr algn="ctr"/>
            <a:endParaRPr lang="fr-FR" sz="1400" b="1" i="1" dirty="0" smtClean="0"/>
          </a:p>
        </p:txBody>
      </p:sp>
      <p:sp>
        <p:nvSpPr>
          <p:cNvPr id="67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2843808" y="1770633"/>
            <a:ext cx="5472608" cy="1170072"/>
          </a:xfrm>
        </p:spPr>
        <p:txBody>
          <a:bodyPr/>
          <a:lstStyle/>
          <a:p>
            <a:pPr lvl="0" algn="just"/>
            <a:r>
              <a:rPr lang="fr-FR" sz="2400" b="1" dirty="0"/>
              <a:t>De quelle nature est un coup franc si l’arbitre </a:t>
            </a:r>
            <a:r>
              <a:rPr lang="fr-FR" sz="2400" b="1" dirty="0" smtClean="0"/>
              <a:t>siffle </a:t>
            </a:r>
            <a:r>
              <a:rPr lang="fr-FR" sz="2400" b="1" dirty="0"/>
              <a:t>en levant le bras ?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68" name="ZoneTexte 67"/>
          <p:cNvSpPr txBox="1"/>
          <p:nvPr/>
        </p:nvSpPr>
        <p:spPr>
          <a:xfrm flipH="1">
            <a:off x="1280150" y="1740376"/>
            <a:ext cx="136264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79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 flipH="1">
            <a:off x="3515760" y="3311006"/>
            <a:ext cx="4944672" cy="1170072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A : Coup Franc Direct</a:t>
            </a:r>
          </a:p>
          <a:p>
            <a:pPr lvl="0"/>
            <a:r>
              <a:rPr lang="fr-FR" sz="2400" b="1" dirty="0" smtClean="0">
                <a:solidFill>
                  <a:srgbClr val="C00000"/>
                </a:solidFill>
              </a:rPr>
              <a:t>Réponse B : Coup Franc Indirect </a:t>
            </a:r>
          </a:p>
          <a:p>
            <a:pPr lvl="0"/>
            <a:endParaRPr lang="fr-FR" sz="2400" b="1" dirty="0" smtClean="0"/>
          </a:p>
          <a:p>
            <a:pPr lvl="0"/>
            <a:endParaRPr lang="fr-FR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059832" y="3378141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3059832" y="3739704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32523" y="4989937"/>
            <a:ext cx="629396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60     l     50     l     40     l     30     l     20     l     10     l     FIN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94377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/>
                </a:solidFill>
              </a:rPr>
              <a:t>FIN DU TEMPS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8"/>
          </p:nvPr>
        </p:nvSpPr>
        <p:spPr bwMode="gray">
          <a:xfrm>
            <a:off x="2411760" y="6453336"/>
            <a:ext cx="4464496" cy="180020"/>
          </a:xfrm>
        </p:spPr>
        <p:txBody>
          <a:bodyPr/>
          <a:lstStyle/>
          <a:p>
            <a:pPr algn="ctr"/>
            <a:r>
              <a:rPr lang="fr-FR" sz="1000" b="1" dirty="0" smtClean="0">
                <a:solidFill>
                  <a:schemeClr val="bg1">
                    <a:lumMod val="50000"/>
                  </a:schemeClr>
                </a:solidFill>
              </a:rPr>
              <a:t>1ere MI-TEMPS - Questions</a:t>
            </a:r>
          </a:p>
          <a:p>
            <a:pPr algn="ctr"/>
            <a:endParaRPr lang="fr-FR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295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9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FFF">
  <a:themeElements>
    <a:clrScheme name="FFF">
      <a:dk1>
        <a:sysClr val="windowText" lastClr="000000"/>
      </a:dk1>
      <a:lt1>
        <a:sysClr val="window" lastClr="FFFFFF"/>
      </a:lt1>
      <a:dk2>
        <a:srgbClr val="808080"/>
      </a:dk2>
      <a:lt2>
        <a:srgbClr val="808080"/>
      </a:lt2>
      <a:accent1>
        <a:srgbClr val="003287"/>
      </a:accent1>
      <a:accent2>
        <a:srgbClr val="E6002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rte label jeunes" id="{65E5D17C-6121-453A-AC66-2963DE1E0E3B}" vid="{02868C2E-D0F4-4D24-A54A-A8F4B32A80D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charte label jeunes</Template>
  <TotalTime>2698</TotalTime>
  <Words>1378</Words>
  <Application>Microsoft Office PowerPoint</Application>
  <PresentationFormat>Affichage à l'écran (4:3)</PresentationFormat>
  <Paragraphs>292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Arial</vt:lpstr>
      <vt:lpstr>FFF</vt:lpstr>
      <vt:lpstr>PROGRAMME éducatif Fédéral  </vt:lpstr>
      <vt:lpstr>1ère mi-temps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2ème mi-temps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fin  </vt:lpstr>
    </vt:vector>
  </TitlesOfParts>
  <Manager>FFF</Manager>
  <Company>Fédération Française de Football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Label Jeunes FFF</dc:title>
  <dc:subject>FFF</dc:subject>
  <dc:creator>GRIMAULT Sylvain</dc:creator>
  <cp:lastModifiedBy>martine bourcier</cp:lastModifiedBy>
  <cp:revision>157</cp:revision>
  <cp:lastPrinted>2015-10-07T09:42:02Z</cp:lastPrinted>
  <dcterms:created xsi:type="dcterms:W3CDTF">2015-05-29T06:12:20Z</dcterms:created>
  <dcterms:modified xsi:type="dcterms:W3CDTF">2015-12-29T15:57:26Z</dcterms:modified>
</cp:coreProperties>
</file>