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5" r:id="rId6"/>
    <p:sldId id="272" r:id="rId7"/>
    <p:sldId id="259" r:id="rId8"/>
    <p:sldId id="267" r:id="rId9"/>
    <p:sldId id="268" r:id="rId10"/>
    <p:sldId id="266" r:id="rId11"/>
    <p:sldId id="263" r:id="rId12"/>
    <p:sldId id="262" r:id="rId13"/>
    <p:sldId id="270"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0" autoAdjust="0"/>
  </p:normalViewPr>
  <p:slideViewPr>
    <p:cSldViewPr>
      <p:cViewPr varScale="1">
        <p:scale>
          <a:sx n="100" d="100"/>
          <a:sy n="100" d="100"/>
        </p:scale>
        <p:origin x="-2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9.4949639107611533E-2"/>
          <c:y val="6.5585875984251973E-2"/>
          <c:w val="0.5942690288713911"/>
          <c:h val="0.82534645669291351"/>
        </c:manualLayout>
      </c:layout>
      <c:lineChart>
        <c:grouping val="standard"/>
        <c:ser>
          <c:idx val="0"/>
          <c:order val="0"/>
          <c:tx>
            <c:strRef>
              <c:f>Feuil1!$B$1</c:f>
              <c:strCache>
                <c:ptCount val="1"/>
                <c:pt idx="0">
                  <c:v>Total licences</c:v>
                </c:pt>
              </c:strCache>
            </c:strRef>
          </c:tx>
          <c:cat>
            <c:numRef>
              <c:f>Feuil1!$A$2:$A$5</c:f>
              <c:numCache>
                <c:formatCode>General</c:formatCode>
                <c:ptCount val="4"/>
                <c:pt idx="0">
                  <c:v>2005</c:v>
                </c:pt>
                <c:pt idx="1">
                  <c:v>2008</c:v>
                </c:pt>
                <c:pt idx="2">
                  <c:v>2012</c:v>
                </c:pt>
                <c:pt idx="3">
                  <c:v>2016</c:v>
                </c:pt>
              </c:numCache>
            </c:numRef>
          </c:cat>
          <c:val>
            <c:numRef>
              <c:f>Feuil1!$B$2:$B$5</c:f>
              <c:numCache>
                <c:formatCode>General</c:formatCode>
                <c:ptCount val="4"/>
                <c:pt idx="0">
                  <c:v>198</c:v>
                </c:pt>
                <c:pt idx="1">
                  <c:v>220</c:v>
                </c:pt>
                <c:pt idx="2">
                  <c:v>192</c:v>
                </c:pt>
                <c:pt idx="3">
                  <c:v>279</c:v>
                </c:pt>
              </c:numCache>
            </c:numRef>
          </c:val>
        </c:ser>
        <c:ser>
          <c:idx val="1"/>
          <c:order val="1"/>
          <c:tx>
            <c:strRef>
              <c:f>Feuil1!$C$1</c:f>
              <c:strCache>
                <c:ptCount val="1"/>
                <c:pt idx="0">
                  <c:v>Total jeunes</c:v>
                </c:pt>
              </c:strCache>
            </c:strRef>
          </c:tx>
          <c:cat>
            <c:numRef>
              <c:f>Feuil1!$A$2:$A$5</c:f>
              <c:numCache>
                <c:formatCode>General</c:formatCode>
                <c:ptCount val="4"/>
                <c:pt idx="0">
                  <c:v>2005</c:v>
                </c:pt>
                <c:pt idx="1">
                  <c:v>2008</c:v>
                </c:pt>
                <c:pt idx="2">
                  <c:v>2012</c:v>
                </c:pt>
                <c:pt idx="3">
                  <c:v>2016</c:v>
                </c:pt>
              </c:numCache>
            </c:numRef>
          </c:cat>
          <c:val>
            <c:numRef>
              <c:f>Feuil1!$C$2:$C$5</c:f>
              <c:numCache>
                <c:formatCode>General</c:formatCode>
                <c:ptCount val="4"/>
                <c:pt idx="0">
                  <c:v>99</c:v>
                </c:pt>
                <c:pt idx="1">
                  <c:v>108</c:v>
                </c:pt>
                <c:pt idx="2">
                  <c:v>92</c:v>
                </c:pt>
                <c:pt idx="3">
                  <c:v>167</c:v>
                </c:pt>
              </c:numCache>
            </c:numRef>
          </c:val>
        </c:ser>
        <c:ser>
          <c:idx val="2"/>
          <c:order val="2"/>
          <c:tx>
            <c:strRef>
              <c:f>Feuil1!$D$1</c:f>
              <c:strCache>
                <c:ptCount val="1"/>
                <c:pt idx="0">
                  <c:v>U15-U17</c:v>
                </c:pt>
              </c:strCache>
            </c:strRef>
          </c:tx>
          <c:cat>
            <c:numRef>
              <c:f>Feuil1!$A$2:$A$5</c:f>
              <c:numCache>
                <c:formatCode>General</c:formatCode>
                <c:ptCount val="4"/>
                <c:pt idx="0">
                  <c:v>2005</c:v>
                </c:pt>
                <c:pt idx="1">
                  <c:v>2008</c:v>
                </c:pt>
                <c:pt idx="2">
                  <c:v>2012</c:v>
                </c:pt>
                <c:pt idx="3">
                  <c:v>2016</c:v>
                </c:pt>
              </c:numCache>
            </c:numRef>
          </c:cat>
          <c:val>
            <c:numRef>
              <c:f>Feuil1!$D$2:$D$5</c:f>
              <c:numCache>
                <c:formatCode>General</c:formatCode>
                <c:ptCount val="4"/>
                <c:pt idx="0">
                  <c:v>18</c:v>
                </c:pt>
                <c:pt idx="1">
                  <c:v>9</c:v>
                </c:pt>
                <c:pt idx="2">
                  <c:v>10</c:v>
                </c:pt>
                <c:pt idx="3">
                  <c:v>59</c:v>
                </c:pt>
              </c:numCache>
            </c:numRef>
          </c:val>
        </c:ser>
        <c:ser>
          <c:idx val="3"/>
          <c:order val="3"/>
          <c:tx>
            <c:strRef>
              <c:f>Feuil1!$E$1</c:f>
              <c:strCache>
                <c:ptCount val="1"/>
                <c:pt idx="0">
                  <c:v>U6-U13</c:v>
                </c:pt>
              </c:strCache>
            </c:strRef>
          </c:tx>
          <c:cat>
            <c:numRef>
              <c:f>Feuil1!$A$2:$A$5</c:f>
              <c:numCache>
                <c:formatCode>General</c:formatCode>
                <c:ptCount val="4"/>
                <c:pt idx="0">
                  <c:v>2005</c:v>
                </c:pt>
                <c:pt idx="1">
                  <c:v>2008</c:v>
                </c:pt>
                <c:pt idx="2">
                  <c:v>2012</c:v>
                </c:pt>
                <c:pt idx="3">
                  <c:v>2016</c:v>
                </c:pt>
              </c:numCache>
            </c:numRef>
          </c:cat>
          <c:val>
            <c:numRef>
              <c:f>Feuil1!$E$2:$E$5</c:f>
              <c:numCache>
                <c:formatCode>General</c:formatCode>
                <c:ptCount val="4"/>
                <c:pt idx="0">
                  <c:v>71</c:v>
                </c:pt>
                <c:pt idx="1">
                  <c:v>99</c:v>
                </c:pt>
                <c:pt idx="2">
                  <c:v>82</c:v>
                </c:pt>
                <c:pt idx="3">
                  <c:v>108</c:v>
                </c:pt>
              </c:numCache>
            </c:numRef>
          </c:val>
        </c:ser>
        <c:marker val="1"/>
        <c:axId val="90148224"/>
        <c:axId val="90174592"/>
      </c:lineChart>
      <c:catAx>
        <c:axId val="90148224"/>
        <c:scaling>
          <c:orientation val="minMax"/>
        </c:scaling>
        <c:axPos val="b"/>
        <c:numFmt formatCode="General" sourceLinked="1"/>
        <c:tickLblPos val="nextTo"/>
        <c:crossAx val="90174592"/>
        <c:crosses val="autoZero"/>
        <c:auto val="1"/>
        <c:lblAlgn val="ctr"/>
        <c:lblOffset val="100"/>
      </c:catAx>
      <c:valAx>
        <c:axId val="90174592"/>
        <c:scaling>
          <c:orientation val="minMax"/>
        </c:scaling>
        <c:axPos val="l"/>
        <c:majorGridlines/>
        <c:numFmt formatCode="General" sourceLinked="1"/>
        <c:tickLblPos val="nextTo"/>
        <c:crossAx val="90148224"/>
        <c:crosses val="autoZero"/>
        <c:crossBetween val="between"/>
      </c:valAx>
    </c:plotArea>
    <c:legend>
      <c:legendPos val="r"/>
      <c:layout/>
    </c:legend>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7.593914041994751E-2"/>
          <c:y val="6.558587598425196E-2"/>
          <c:w val="0.5650608595800527"/>
          <c:h val="0.82534645669291362"/>
        </c:manualLayout>
      </c:layout>
      <c:lineChart>
        <c:grouping val="standard"/>
        <c:ser>
          <c:idx val="0"/>
          <c:order val="0"/>
          <c:tx>
            <c:strRef>
              <c:f>Feuil1!$B$1</c:f>
              <c:strCache>
                <c:ptCount val="1"/>
                <c:pt idx="0">
                  <c:v>Total dirigeants</c:v>
                </c:pt>
              </c:strCache>
            </c:strRef>
          </c:tx>
          <c:cat>
            <c:numRef>
              <c:f>Feuil1!$A$2:$A$5</c:f>
              <c:numCache>
                <c:formatCode>General</c:formatCode>
                <c:ptCount val="4"/>
                <c:pt idx="0">
                  <c:v>2005</c:v>
                </c:pt>
                <c:pt idx="1">
                  <c:v>2008</c:v>
                </c:pt>
                <c:pt idx="2">
                  <c:v>2012</c:v>
                </c:pt>
                <c:pt idx="3">
                  <c:v>2016</c:v>
                </c:pt>
              </c:numCache>
            </c:numRef>
          </c:cat>
          <c:val>
            <c:numRef>
              <c:f>Feuil1!$B$2:$B$5</c:f>
              <c:numCache>
                <c:formatCode>General</c:formatCode>
                <c:ptCount val="4"/>
                <c:pt idx="0">
                  <c:v>9</c:v>
                </c:pt>
                <c:pt idx="1">
                  <c:v>16</c:v>
                </c:pt>
                <c:pt idx="2">
                  <c:v>27</c:v>
                </c:pt>
                <c:pt idx="3">
                  <c:v>38</c:v>
                </c:pt>
              </c:numCache>
            </c:numRef>
          </c:val>
        </c:ser>
        <c:ser>
          <c:idx val="1"/>
          <c:order val="1"/>
          <c:tx>
            <c:strRef>
              <c:f>Feuil1!$C$1</c:f>
              <c:strCache>
                <c:ptCount val="1"/>
                <c:pt idx="0">
                  <c:v>Total éducateurs</c:v>
                </c:pt>
              </c:strCache>
            </c:strRef>
          </c:tx>
          <c:cat>
            <c:numRef>
              <c:f>Feuil1!$A$2:$A$5</c:f>
              <c:numCache>
                <c:formatCode>General</c:formatCode>
                <c:ptCount val="4"/>
                <c:pt idx="0">
                  <c:v>2005</c:v>
                </c:pt>
                <c:pt idx="1">
                  <c:v>2008</c:v>
                </c:pt>
                <c:pt idx="2">
                  <c:v>2012</c:v>
                </c:pt>
                <c:pt idx="3">
                  <c:v>2016</c:v>
                </c:pt>
              </c:numCache>
            </c:numRef>
          </c:cat>
          <c:val>
            <c:numRef>
              <c:f>Feuil1!$C$2:$C$5</c:f>
              <c:numCache>
                <c:formatCode>General</c:formatCode>
                <c:ptCount val="4"/>
                <c:pt idx="0">
                  <c:v>10</c:v>
                </c:pt>
                <c:pt idx="1">
                  <c:v>12</c:v>
                </c:pt>
                <c:pt idx="2">
                  <c:v>10</c:v>
                </c:pt>
                <c:pt idx="3">
                  <c:v>21</c:v>
                </c:pt>
              </c:numCache>
            </c:numRef>
          </c:val>
        </c:ser>
        <c:marker val="1"/>
        <c:axId val="90050560"/>
        <c:axId val="90052096"/>
      </c:lineChart>
      <c:catAx>
        <c:axId val="90050560"/>
        <c:scaling>
          <c:orientation val="minMax"/>
        </c:scaling>
        <c:axPos val="b"/>
        <c:numFmt formatCode="General" sourceLinked="1"/>
        <c:tickLblPos val="nextTo"/>
        <c:crossAx val="90052096"/>
        <c:crosses val="autoZero"/>
        <c:auto val="1"/>
        <c:lblAlgn val="ctr"/>
        <c:lblOffset val="100"/>
      </c:catAx>
      <c:valAx>
        <c:axId val="90052096"/>
        <c:scaling>
          <c:orientation val="minMax"/>
        </c:scaling>
        <c:axPos val="l"/>
        <c:majorGridlines/>
        <c:numFmt formatCode="General" sourceLinked="1"/>
        <c:tickLblPos val="nextTo"/>
        <c:crossAx val="90050560"/>
        <c:crosses val="autoZero"/>
        <c:crossBetween val="between"/>
      </c:valAx>
    </c:plotArea>
    <c:legend>
      <c:legendPos val="r"/>
      <c:layout/>
    </c:legend>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9C1F7-4F1F-4A4C-8BF8-17954E6684CE}" type="doc">
      <dgm:prSet loTypeId="urn:microsoft.com/office/officeart/2005/8/layout/arrow2" loCatId="process" qsTypeId="urn:microsoft.com/office/officeart/2005/8/quickstyle/3d6" qsCatId="3D" csTypeId="urn:microsoft.com/office/officeart/2005/8/colors/accent1_2" csCatId="accent1" phldr="1"/>
      <dgm:spPr/>
      <dgm:t>
        <a:bodyPr/>
        <a:lstStyle/>
        <a:p>
          <a:endParaRPr lang="fr-FR"/>
        </a:p>
      </dgm:t>
    </dgm:pt>
    <dgm:pt modelId="{DCEAC47C-0DC0-4754-B6B8-2FDD7B3A1721}">
      <dgm:prSet custT="1"/>
      <dgm:spPr/>
      <dgm:t>
        <a:bodyPr/>
        <a:lstStyle/>
        <a:p>
          <a:r>
            <a:rPr lang="fr-FR" sz="1800" dirty="0" smtClean="0"/>
            <a:t>1931 : Création du FC St Pierre puis de St Pierre Sport Football en 1942</a:t>
          </a:r>
          <a:endParaRPr lang="fr-FR" sz="1800" dirty="0"/>
        </a:p>
      </dgm:t>
    </dgm:pt>
    <dgm:pt modelId="{82159CDA-2333-482F-9DBE-AA9415F9CFC5}" type="parTrans" cxnId="{0BFD8E97-72B5-43E9-98B5-42ACDEA6C7B2}">
      <dgm:prSet/>
      <dgm:spPr/>
      <dgm:t>
        <a:bodyPr/>
        <a:lstStyle/>
        <a:p>
          <a:endParaRPr lang="fr-FR"/>
        </a:p>
      </dgm:t>
    </dgm:pt>
    <dgm:pt modelId="{5E9797BE-EC71-4B28-9493-D96509D5344E}" type="sibTrans" cxnId="{0BFD8E97-72B5-43E9-98B5-42ACDEA6C7B2}">
      <dgm:prSet/>
      <dgm:spPr/>
      <dgm:t>
        <a:bodyPr/>
        <a:lstStyle/>
        <a:p>
          <a:endParaRPr lang="fr-FR"/>
        </a:p>
      </dgm:t>
    </dgm:pt>
    <dgm:pt modelId="{9DF52E62-9ED0-4411-B388-D01518B0AC88}">
      <dgm:prSet phldrT="[Texte]" custT="1"/>
      <dgm:spPr/>
      <dgm:t>
        <a:bodyPr/>
        <a:lstStyle/>
        <a:p>
          <a:r>
            <a:rPr lang="fr-FR" sz="1800" dirty="0" smtClean="0"/>
            <a:t>1956 : Affiliation à la Fédération Française de Football</a:t>
          </a:r>
          <a:endParaRPr lang="fr-FR" sz="1800" dirty="0"/>
        </a:p>
      </dgm:t>
    </dgm:pt>
    <dgm:pt modelId="{AE636BC1-5F53-4FCE-8D79-698D6566C013}" type="parTrans" cxnId="{94E2663C-2F68-47D5-8888-DF95F81665DE}">
      <dgm:prSet/>
      <dgm:spPr/>
      <dgm:t>
        <a:bodyPr/>
        <a:lstStyle/>
        <a:p>
          <a:endParaRPr lang="fr-FR"/>
        </a:p>
      </dgm:t>
    </dgm:pt>
    <dgm:pt modelId="{02653D26-0EEA-4A5E-81A0-9CFB9C8D4446}" type="sibTrans" cxnId="{94E2663C-2F68-47D5-8888-DF95F81665DE}">
      <dgm:prSet/>
      <dgm:spPr/>
      <dgm:t>
        <a:bodyPr/>
        <a:lstStyle/>
        <a:p>
          <a:endParaRPr lang="fr-FR"/>
        </a:p>
      </dgm:t>
    </dgm:pt>
    <dgm:pt modelId="{722EBBDD-3CF9-4659-B824-2DBD2AC72009}">
      <dgm:prSet phldrT="[Texte]" custT="1"/>
      <dgm:spPr/>
      <dgm:t>
        <a:bodyPr/>
        <a:lstStyle/>
        <a:p>
          <a:r>
            <a:rPr lang="fr-FR" sz="1800" dirty="0" smtClean="0"/>
            <a:t>1970 : Apparition des premières équipes de jeunes</a:t>
          </a:r>
          <a:endParaRPr lang="fr-FR" sz="1900" dirty="0"/>
        </a:p>
      </dgm:t>
    </dgm:pt>
    <dgm:pt modelId="{CB93E7CE-C56C-4094-8146-05DCBF5D08F0}" type="parTrans" cxnId="{1E149C53-1139-4300-A470-EBB1000E6380}">
      <dgm:prSet/>
      <dgm:spPr/>
      <dgm:t>
        <a:bodyPr/>
        <a:lstStyle/>
        <a:p>
          <a:endParaRPr lang="fr-FR"/>
        </a:p>
      </dgm:t>
    </dgm:pt>
    <dgm:pt modelId="{7B63169B-064C-4D41-BBCC-C9C386892DA2}" type="sibTrans" cxnId="{1E149C53-1139-4300-A470-EBB1000E6380}">
      <dgm:prSet/>
      <dgm:spPr/>
      <dgm:t>
        <a:bodyPr/>
        <a:lstStyle/>
        <a:p>
          <a:endParaRPr lang="fr-FR"/>
        </a:p>
      </dgm:t>
    </dgm:pt>
    <dgm:pt modelId="{015AB4EE-5030-46EA-872F-BC33F54ED3C9}">
      <dgm:prSet phldrT="[Texte]" custScaleX="87890" custScaleY="165755" custLinFactNeighborX="36845" custLinFactNeighborY="-4332"/>
      <dgm:spPr/>
      <dgm:t>
        <a:bodyPr/>
        <a:lstStyle/>
        <a:p>
          <a:endParaRPr lang="fr-FR" dirty="0"/>
        </a:p>
      </dgm:t>
    </dgm:pt>
    <dgm:pt modelId="{47DAD02F-63F5-4D88-B13A-C7DF5D5C9990}" type="parTrans" cxnId="{03DE4B8E-4B57-48B2-ABE5-A4FBB2029A50}">
      <dgm:prSet/>
      <dgm:spPr/>
      <dgm:t>
        <a:bodyPr/>
        <a:lstStyle/>
        <a:p>
          <a:endParaRPr lang="fr-FR"/>
        </a:p>
      </dgm:t>
    </dgm:pt>
    <dgm:pt modelId="{448B3F63-F942-4B5B-8040-33A95C7C4181}" type="sibTrans" cxnId="{03DE4B8E-4B57-48B2-ABE5-A4FBB2029A50}">
      <dgm:prSet/>
      <dgm:spPr/>
      <dgm:t>
        <a:bodyPr/>
        <a:lstStyle/>
        <a:p>
          <a:endParaRPr lang="fr-FR"/>
        </a:p>
      </dgm:t>
    </dgm:pt>
    <dgm:pt modelId="{5D4C7301-89AE-4C0B-B63D-DE98457C11E0}">
      <dgm:prSet phldrT="[Texte]" custT="1"/>
      <dgm:spPr/>
      <dgm:t>
        <a:bodyPr/>
        <a:lstStyle/>
        <a:p>
          <a:r>
            <a:rPr lang="fr-FR" sz="1800" dirty="0" smtClean="0"/>
            <a:t>2004 : Labellisation de l’Ecole de Football</a:t>
          </a:r>
          <a:endParaRPr lang="fr-FR" sz="1800" dirty="0"/>
        </a:p>
      </dgm:t>
    </dgm:pt>
    <dgm:pt modelId="{7B36E60D-CAAE-4F42-98B6-D64E2B95A8C0}" type="parTrans" cxnId="{507FABB3-0E0A-4A08-889E-FD340D314352}">
      <dgm:prSet/>
      <dgm:spPr/>
      <dgm:t>
        <a:bodyPr/>
        <a:lstStyle/>
        <a:p>
          <a:endParaRPr lang="fr-FR"/>
        </a:p>
      </dgm:t>
    </dgm:pt>
    <dgm:pt modelId="{7A1849A5-B679-4895-97B1-D235BB304B29}" type="sibTrans" cxnId="{507FABB3-0E0A-4A08-889E-FD340D314352}">
      <dgm:prSet/>
      <dgm:spPr/>
      <dgm:t>
        <a:bodyPr/>
        <a:lstStyle/>
        <a:p>
          <a:endParaRPr lang="fr-FR"/>
        </a:p>
      </dgm:t>
    </dgm:pt>
    <dgm:pt modelId="{7610339A-A320-4743-BD18-20C0DD3A6CB0}">
      <dgm:prSet phldrT="[Texte]"/>
      <dgm:spPr/>
      <dgm:t>
        <a:bodyPr/>
        <a:lstStyle/>
        <a:p>
          <a:endParaRPr lang="fr-FR" dirty="0"/>
        </a:p>
      </dgm:t>
    </dgm:pt>
    <dgm:pt modelId="{B7C6B886-68BA-44F9-904D-4D56C313393A}" type="parTrans" cxnId="{D69A0468-E5A6-4ADE-B104-980D5CB407DD}">
      <dgm:prSet/>
      <dgm:spPr/>
      <dgm:t>
        <a:bodyPr/>
        <a:lstStyle/>
        <a:p>
          <a:endParaRPr lang="fr-FR"/>
        </a:p>
      </dgm:t>
    </dgm:pt>
    <dgm:pt modelId="{E9F920F8-2D4D-445B-A94E-68F431EA4049}" type="sibTrans" cxnId="{D69A0468-E5A6-4ADE-B104-980D5CB407DD}">
      <dgm:prSet/>
      <dgm:spPr/>
      <dgm:t>
        <a:bodyPr/>
        <a:lstStyle/>
        <a:p>
          <a:endParaRPr lang="fr-FR"/>
        </a:p>
      </dgm:t>
    </dgm:pt>
    <dgm:pt modelId="{E97E9704-B4F1-4451-9219-49B9C209B8BD}">
      <dgm:prSet phldrT="[Texte]"/>
      <dgm:spPr/>
      <dgm:t>
        <a:bodyPr/>
        <a:lstStyle/>
        <a:p>
          <a:endParaRPr lang="fr-FR" dirty="0"/>
        </a:p>
      </dgm:t>
    </dgm:pt>
    <dgm:pt modelId="{72379540-40C6-4A2F-A6F3-4E21D064BFFE}" type="parTrans" cxnId="{3B5A4018-378A-4974-B880-B9740A29E908}">
      <dgm:prSet/>
      <dgm:spPr/>
      <dgm:t>
        <a:bodyPr/>
        <a:lstStyle/>
        <a:p>
          <a:endParaRPr lang="fr-FR"/>
        </a:p>
      </dgm:t>
    </dgm:pt>
    <dgm:pt modelId="{3A9E4129-7278-43BD-BEE9-7AEAB80A2882}" type="sibTrans" cxnId="{3B5A4018-378A-4974-B880-B9740A29E908}">
      <dgm:prSet/>
      <dgm:spPr/>
      <dgm:t>
        <a:bodyPr/>
        <a:lstStyle/>
        <a:p>
          <a:endParaRPr lang="fr-FR"/>
        </a:p>
      </dgm:t>
    </dgm:pt>
    <dgm:pt modelId="{C23B8C1E-487F-4D13-AF1B-F93FDCEBE9E9}">
      <dgm:prSet phldrT="[Texte]" custT="1"/>
      <dgm:spPr/>
      <dgm:t>
        <a:bodyPr/>
        <a:lstStyle/>
        <a:p>
          <a:r>
            <a:rPr lang="fr-FR" sz="1900" dirty="0" smtClean="0"/>
            <a:t>1985 : Création de l’Ecole de Football</a:t>
          </a:r>
          <a:endParaRPr lang="fr-FR" sz="1900" dirty="0"/>
        </a:p>
      </dgm:t>
    </dgm:pt>
    <dgm:pt modelId="{B1E3F88E-C241-4F5F-B520-96E524F6E8D6}" type="parTrans" cxnId="{6E41287F-4001-4F17-8B18-98F1886842B6}">
      <dgm:prSet/>
      <dgm:spPr/>
      <dgm:t>
        <a:bodyPr/>
        <a:lstStyle/>
        <a:p>
          <a:endParaRPr lang="fr-FR"/>
        </a:p>
      </dgm:t>
    </dgm:pt>
    <dgm:pt modelId="{2EE6E1E5-F68B-42FE-B092-48D17069F095}" type="sibTrans" cxnId="{6E41287F-4001-4F17-8B18-98F1886842B6}">
      <dgm:prSet/>
      <dgm:spPr/>
      <dgm:t>
        <a:bodyPr/>
        <a:lstStyle/>
        <a:p>
          <a:endParaRPr lang="fr-FR"/>
        </a:p>
      </dgm:t>
    </dgm:pt>
    <dgm:pt modelId="{616FE2F3-63BE-4DFE-9325-937328E3C99C}" type="pres">
      <dgm:prSet presAssocID="{C2B9C1F7-4F1F-4A4C-8BF8-17954E6684CE}" presName="arrowDiagram" presStyleCnt="0">
        <dgm:presLayoutVars>
          <dgm:chMax val="5"/>
          <dgm:dir/>
          <dgm:resizeHandles val="exact"/>
        </dgm:presLayoutVars>
      </dgm:prSet>
      <dgm:spPr/>
      <dgm:t>
        <a:bodyPr/>
        <a:lstStyle/>
        <a:p>
          <a:endParaRPr lang="fr-FR"/>
        </a:p>
      </dgm:t>
    </dgm:pt>
    <dgm:pt modelId="{FB250D5B-7B05-4A45-AB97-03A5C9F7760B}" type="pres">
      <dgm:prSet presAssocID="{C2B9C1F7-4F1F-4A4C-8BF8-17954E6684CE}" presName="arrow" presStyleLbl="bgShp" presStyleIdx="0" presStyleCnt="1" custScaleY="51002" custLinFactNeighborX="1400" custLinFactNeighborY="-10032"/>
      <dgm:spPr/>
      <dgm:t>
        <a:bodyPr/>
        <a:lstStyle/>
        <a:p>
          <a:endParaRPr lang="fr-FR"/>
        </a:p>
      </dgm:t>
    </dgm:pt>
    <dgm:pt modelId="{FC2B888B-910D-4056-8CEA-70A0A9170607}" type="pres">
      <dgm:prSet presAssocID="{C2B9C1F7-4F1F-4A4C-8BF8-17954E6684CE}" presName="arrowDiagram5" presStyleCnt="0"/>
      <dgm:spPr/>
      <dgm:t>
        <a:bodyPr/>
        <a:lstStyle/>
        <a:p>
          <a:endParaRPr lang="fr-FR"/>
        </a:p>
      </dgm:t>
    </dgm:pt>
    <dgm:pt modelId="{DAC710A5-328B-4AE8-A6DA-68237D972B83}" type="pres">
      <dgm:prSet presAssocID="{DCEAC47C-0DC0-4754-B6B8-2FDD7B3A1721}" presName="bullet5a" presStyleLbl="node1" presStyleIdx="0" presStyleCnt="5"/>
      <dgm:spPr/>
      <dgm:t>
        <a:bodyPr/>
        <a:lstStyle/>
        <a:p>
          <a:endParaRPr lang="fr-FR"/>
        </a:p>
      </dgm:t>
    </dgm:pt>
    <dgm:pt modelId="{DF282F09-EBC6-459B-BE6E-A2ABE3CF9605}" type="pres">
      <dgm:prSet presAssocID="{DCEAC47C-0DC0-4754-B6B8-2FDD7B3A1721}" presName="textBox5a" presStyleLbl="revTx" presStyleIdx="0" presStyleCnt="5">
        <dgm:presLayoutVars>
          <dgm:bulletEnabled val="1"/>
        </dgm:presLayoutVars>
      </dgm:prSet>
      <dgm:spPr/>
      <dgm:t>
        <a:bodyPr/>
        <a:lstStyle/>
        <a:p>
          <a:endParaRPr lang="fr-FR"/>
        </a:p>
      </dgm:t>
    </dgm:pt>
    <dgm:pt modelId="{10349F8F-3F6A-4759-81FE-E818489BDB2C}" type="pres">
      <dgm:prSet presAssocID="{9DF52E62-9ED0-4411-B388-D01518B0AC88}" presName="bullet5b" presStyleLbl="node1" presStyleIdx="1" presStyleCnt="5"/>
      <dgm:spPr/>
      <dgm:t>
        <a:bodyPr/>
        <a:lstStyle/>
        <a:p>
          <a:endParaRPr lang="fr-FR"/>
        </a:p>
      </dgm:t>
    </dgm:pt>
    <dgm:pt modelId="{C32A7C20-6F0F-4A21-AFCA-1BBAADD48A8C}" type="pres">
      <dgm:prSet presAssocID="{9DF52E62-9ED0-4411-B388-D01518B0AC88}" presName="textBox5b" presStyleLbl="revTx" presStyleIdx="1" presStyleCnt="5">
        <dgm:presLayoutVars>
          <dgm:bulletEnabled val="1"/>
        </dgm:presLayoutVars>
      </dgm:prSet>
      <dgm:spPr/>
      <dgm:t>
        <a:bodyPr/>
        <a:lstStyle/>
        <a:p>
          <a:endParaRPr lang="fr-FR"/>
        </a:p>
      </dgm:t>
    </dgm:pt>
    <dgm:pt modelId="{E44FF276-9E07-4A3A-B10D-C1BC44D4449F}" type="pres">
      <dgm:prSet presAssocID="{722EBBDD-3CF9-4659-B824-2DBD2AC72009}" presName="bullet5c" presStyleLbl="node1" presStyleIdx="2" presStyleCnt="5"/>
      <dgm:spPr/>
      <dgm:t>
        <a:bodyPr/>
        <a:lstStyle/>
        <a:p>
          <a:endParaRPr lang="fr-FR"/>
        </a:p>
      </dgm:t>
    </dgm:pt>
    <dgm:pt modelId="{5000BEA6-8221-4955-805B-36FD8BDE83DF}" type="pres">
      <dgm:prSet presAssocID="{722EBBDD-3CF9-4659-B824-2DBD2AC72009}" presName="textBox5c" presStyleLbl="revTx" presStyleIdx="2" presStyleCnt="5">
        <dgm:presLayoutVars>
          <dgm:bulletEnabled val="1"/>
        </dgm:presLayoutVars>
      </dgm:prSet>
      <dgm:spPr/>
      <dgm:t>
        <a:bodyPr/>
        <a:lstStyle/>
        <a:p>
          <a:endParaRPr lang="fr-FR"/>
        </a:p>
      </dgm:t>
    </dgm:pt>
    <dgm:pt modelId="{9D3F06A5-6D92-4C0D-BFF7-EA586C28B33A}" type="pres">
      <dgm:prSet presAssocID="{C23B8C1E-487F-4D13-AF1B-F93FDCEBE9E9}" presName="bullet5d" presStyleLbl="node1" presStyleIdx="3" presStyleCnt="5"/>
      <dgm:spPr/>
    </dgm:pt>
    <dgm:pt modelId="{551930E5-8B33-44D5-9617-01762C89A5C6}" type="pres">
      <dgm:prSet presAssocID="{C23B8C1E-487F-4D13-AF1B-F93FDCEBE9E9}" presName="textBox5d" presStyleLbl="revTx" presStyleIdx="3" presStyleCnt="5">
        <dgm:presLayoutVars>
          <dgm:bulletEnabled val="1"/>
        </dgm:presLayoutVars>
      </dgm:prSet>
      <dgm:spPr/>
      <dgm:t>
        <a:bodyPr/>
        <a:lstStyle/>
        <a:p>
          <a:endParaRPr lang="fr-FR"/>
        </a:p>
      </dgm:t>
    </dgm:pt>
    <dgm:pt modelId="{17757FDB-FF0B-4DEF-BA2F-7E248FAA2EF1}" type="pres">
      <dgm:prSet presAssocID="{5D4C7301-89AE-4C0B-B63D-DE98457C11E0}" presName="bullet5e" presStyleLbl="node1" presStyleIdx="4" presStyleCnt="5"/>
      <dgm:spPr/>
      <dgm:t>
        <a:bodyPr/>
        <a:lstStyle/>
        <a:p>
          <a:endParaRPr lang="fr-FR"/>
        </a:p>
      </dgm:t>
    </dgm:pt>
    <dgm:pt modelId="{856F6CC3-EEB9-4470-86B2-F113FEFE0F15}" type="pres">
      <dgm:prSet presAssocID="{5D4C7301-89AE-4C0B-B63D-DE98457C11E0}" presName="textBox5e" presStyleLbl="revTx" presStyleIdx="4" presStyleCnt="5">
        <dgm:presLayoutVars>
          <dgm:bulletEnabled val="1"/>
        </dgm:presLayoutVars>
      </dgm:prSet>
      <dgm:spPr/>
      <dgm:t>
        <a:bodyPr/>
        <a:lstStyle/>
        <a:p>
          <a:endParaRPr lang="fr-FR"/>
        </a:p>
      </dgm:t>
    </dgm:pt>
  </dgm:ptLst>
  <dgm:cxnLst>
    <dgm:cxn modelId="{1E149C53-1139-4300-A470-EBB1000E6380}" srcId="{C2B9C1F7-4F1F-4A4C-8BF8-17954E6684CE}" destId="{722EBBDD-3CF9-4659-B824-2DBD2AC72009}" srcOrd="2" destOrd="0" parTransId="{CB93E7CE-C56C-4094-8146-05DCBF5D08F0}" sibTransId="{7B63169B-064C-4D41-BBCC-C9C386892DA2}"/>
    <dgm:cxn modelId="{0BFD8E97-72B5-43E9-98B5-42ACDEA6C7B2}" srcId="{C2B9C1F7-4F1F-4A4C-8BF8-17954E6684CE}" destId="{DCEAC47C-0DC0-4754-B6B8-2FDD7B3A1721}" srcOrd="0" destOrd="0" parTransId="{82159CDA-2333-482F-9DBE-AA9415F9CFC5}" sibTransId="{5E9797BE-EC71-4B28-9493-D96509D5344E}"/>
    <dgm:cxn modelId="{94E2663C-2F68-47D5-8888-DF95F81665DE}" srcId="{C2B9C1F7-4F1F-4A4C-8BF8-17954E6684CE}" destId="{9DF52E62-9ED0-4411-B388-D01518B0AC88}" srcOrd="1" destOrd="0" parTransId="{AE636BC1-5F53-4FCE-8D79-698D6566C013}" sibTransId="{02653D26-0EEA-4A5E-81A0-9CFB9C8D4446}"/>
    <dgm:cxn modelId="{BF4F49F3-ADE4-45C3-B337-FFF5CC37675B}" type="presOf" srcId="{722EBBDD-3CF9-4659-B824-2DBD2AC72009}" destId="{5000BEA6-8221-4955-805B-36FD8BDE83DF}" srcOrd="0" destOrd="0" presId="urn:microsoft.com/office/officeart/2005/8/layout/arrow2"/>
    <dgm:cxn modelId="{EAD3CF44-866D-4428-8AFC-4B6A6D2FC011}" type="presOf" srcId="{9DF52E62-9ED0-4411-B388-D01518B0AC88}" destId="{C32A7C20-6F0F-4A21-AFCA-1BBAADD48A8C}" srcOrd="0" destOrd="0" presId="urn:microsoft.com/office/officeart/2005/8/layout/arrow2"/>
    <dgm:cxn modelId="{6E41287F-4001-4F17-8B18-98F1886842B6}" srcId="{C2B9C1F7-4F1F-4A4C-8BF8-17954E6684CE}" destId="{C23B8C1E-487F-4D13-AF1B-F93FDCEBE9E9}" srcOrd="3" destOrd="0" parTransId="{B1E3F88E-C241-4F5F-B520-96E524F6E8D6}" sibTransId="{2EE6E1E5-F68B-42FE-B092-48D17069F095}"/>
    <dgm:cxn modelId="{03DE4B8E-4B57-48B2-ABE5-A4FBB2029A50}" srcId="{C2B9C1F7-4F1F-4A4C-8BF8-17954E6684CE}" destId="{015AB4EE-5030-46EA-872F-BC33F54ED3C9}" srcOrd="6" destOrd="0" parTransId="{47DAD02F-63F5-4D88-B13A-C7DF5D5C9990}" sibTransId="{448B3F63-F942-4B5B-8040-33A95C7C4181}"/>
    <dgm:cxn modelId="{FB86A319-57E7-40A9-AC49-C687828EFD69}" type="presOf" srcId="{C23B8C1E-487F-4D13-AF1B-F93FDCEBE9E9}" destId="{551930E5-8B33-44D5-9617-01762C89A5C6}" srcOrd="0" destOrd="0" presId="urn:microsoft.com/office/officeart/2005/8/layout/arrow2"/>
    <dgm:cxn modelId="{D69A0468-E5A6-4ADE-B104-980D5CB407DD}" srcId="{C2B9C1F7-4F1F-4A4C-8BF8-17954E6684CE}" destId="{7610339A-A320-4743-BD18-20C0DD3A6CB0}" srcOrd="5" destOrd="0" parTransId="{B7C6B886-68BA-44F9-904D-4D56C313393A}" sibTransId="{E9F920F8-2D4D-445B-A94E-68F431EA4049}"/>
    <dgm:cxn modelId="{ED28D86A-57B2-4DD2-A002-984D615284F3}" type="presOf" srcId="{C2B9C1F7-4F1F-4A4C-8BF8-17954E6684CE}" destId="{616FE2F3-63BE-4DFE-9325-937328E3C99C}" srcOrd="0" destOrd="0" presId="urn:microsoft.com/office/officeart/2005/8/layout/arrow2"/>
    <dgm:cxn modelId="{067DF374-25E3-445A-B8D8-59903011FEEF}" type="presOf" srcId="{5D4C7301-89AE-4C0B-B63D-DE98457C11E0}" destId="{856F6CC3-EEB9-4470-86B2-F113FEFE0F15}" srcOrd="0" destOrd="0" presId="urn:microsoft.com/office/officeart/2005/8/layout/arrow2"/>
    <dgm:cxn modelId="{507FABB3-0E0A-4A08-889E-FD340D314352}" srcId="{C2B9C1F7-4F1F-4A4C-8BF8-17954E6684CE}" destId="{5D4C7301-89AE-4C0B-B63D-DE98457C11E0}" srcOrd="4" destOrd="0" parTransId="{7B36E60D-CAAE-4F42-98B6-D64E2B95A8C0}" sibTransId="{7A1849A5-B679-4895-97B1-D235BB304B29}"/>
    <dgm:cxn modelId="{3B5A4018-378A-4974-B880-B9740A29E908}" srcId="{C2B9C1F7-4F1F-4A4C-8BF8-17954E6684CE}" destId="{E97E9704-B4F1-4451-9219-49B9C209B8BD}" srcOrd="7" destOrd="0" parTransId="{72379540-40C6-4A2F-A6F3-4E21D064BFFE}" sibTransId="{3A9E4129-7278-43BD-BEE9-7AEAB80A2882}"/>
    <dgm:cxn modelId="{CD9A8C12-1BDD-4012-AC54-FA542C700CD9}" type="presOf" srcId="{DCEAC47C-0DC0-4754-B6B8-2FDD7B3A1721}" destId="{DF282F09-EBC6-459B-BE6E-A2ABE3CF9605}" srcOrd="0" destOrd="0" presId="urn:microsoft.com/office/officeart/2005/8/layout/arrow2"/>
    <dgm:cxn modelId="{CB4B298F-A89E-43FA-8DDC-16C683EEE946}" type="presParOf" srcId="{616FE2F3-63BE-4DFE-9325-937328E3C99C}" destId="{FB250D5B-7B05-4A45-AB97-03A5C9F7760B}" srcOrd="0" destOrd="0" presId="urn:microsoft.com/office/officeart/2005/8/layout/arrow2"/>
    <dgm:cxn modelId="{CE403798-5CCC-4BCA-92B4-47132BD10A22}" type="presParOf" srcId="{616FE2F3-63BE-4DFE-9325-937328E3C99C}" destId="{FC2B888B-910D-4056-8CEA-70A0A9170607}" srcOrd="1" destOrd="0" presId="urn:microsoft.com/office/officeart/2005/8/layout/arrow2"/>
    <dgm:cxn modelId="{8A17EC2F-8494-46F4-BCE2-C57122A2FA48}" type="presParOf" srcId="{FC2B888B-910D-4056-8CEA-70A0A9170607}" destId="{DAC710A5-328B-4AE8-A6DA-68237D972B83}" srcOrd="0" destOrd="0" presId="urn:microsoft.com/office/officeart/2005/8/layout/arrow2"/>
    <dgm:cxn modelId="{59C0D87C-8AA9-4BB4-A452-1496F45BDA72}" type="presParOf" srcId="{FC2B888B-910D-4056-8CEA-70A0A9170607}" destId="{DF282F09-EBC6-459B-BE6E-A2ABE3CF9605}" srcOrd="1" destOrd="0" presId="urn:microsoft.com/office/officeart/2005/8/layout/arrow2"/>
    <dgm:cxn modelId="{3F63DA5B-084B-4097-8A01-58B537EB6AA9}" type="presParOf" srcId="{FC2B888B-910D-4056-8CEA-70A0A9170607}" destId="{10349F8F-3F6A-4759-81FE-E818489BDB2C}" srcOrd="2" destOrd="0" presId="urn:microsoft.com/office/officeart/2005/8/layout/arrow2"/>
    <dgm:cxn modelId="{36EA2830-BC86-49AF-AFA1-BC0FF6C3A4ED}" type="presParOf" srcId="{FC2B888B-910D-4056-8CEA-70A0A9170607}" destId="{C32A7C20-6F0F-4A21-AFCA-1BBAADD48A8C}" srcOrd="3" destOrd="0" presId="urn:microsoft.com/office/officeart/2005/8/layout/arrow2"/>
    <dgm:cxn modelId="{E6B9F3C5-665E-4B86-A084-C220022615D9}" type="presParOf" srcId="{FC2B888B-910D-4056-8CEA-70A0A9170607}" destId="{E44FF276-9E07-4A3A-B10D-C1BC44D4449F}" srcOrd="4" destOrd="0" presId="urn:microsoft.com/office/officeart/2005/8/layout/arrow2"/>
    <dgm:cxn modelId="{E2D93366-7CE2-49A2-A82E-8F0BD883C227}" type="presParOf" srcId="{FC2B888B-910D-4056-8CEA-70A0A9170607}" destId="{5000BEA6-8221-4955-805B-36FD8BDE83DF}" srcOrd="5" destOrd="0" presId="urn:microsoft.com/office/officeart/2005/8/layout/arrow2"/>
    <dgm:cxn modelId="{F3359A7A-DA70-47F6-9CED-781EE8CD921A}" type="presParOf" srcId="{FC2B888B-910D-4056-8CEA-70A0A9170607}" destId="{9D3F06A5-6D92-4C0D-BFF7-EA586C28B33A}" srcOrd="6" destOrd="0" presId="urn:microsoft.com/office/officeart/2005/8/layout/arrow2"/>
    <dgm:cxn modelId="{87342B3C-404E-4AF3-80B7-F5F27A04A104}" type="presParOf" srcId="{FC2B888B-910D-4056-8CEA-70A0A9170607}" destId="{551930E5-8B33-44D5-9617-01762C89A5C6}" srcOrd="7" destOrd="0" presId="urn:microsoft.com/office/officeart/2005/8/layout/arrow2"/>
    <dgm:cxn modelId="{E8630097-240A-4271-B9E9-FE76BB38FB2A}" type="presParOf" srcId="{FC2B888B-910D-4056-8CEA-70A0A9170607}" destId="{17757FDB-FF0B-4DEF-BA2F-7E248FAA2EF1}" srcOrd="8" destOrd="0" presId="urn:microsoft.com/office/officeart/2005/8/layout/arrow2"/>
    <dgm:cxn modelId="{80B94BD1-2F22-4EF3-AA95-F8A29675C37A}" type="presParOf" srcId="{FC2B888B-910D-4056-8CEA-70A0A9170607}" destId="{856F6CC3-EEB9-4470-86B2-F113FEFE0F15}"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250D5B-7B05-4A45-AB97-03A5C9F7760B}">
      <dsp:nvSpPr>
        <dsp:cNvPr id="0" name=""/>
        <dsp:cNvSpPr/>
      </dsp:nvSpPr>
      <dsp:spPr>
        <a:xfrm>
          <a:off x="0" y="285566"/>
          <a:ext cx="8856984" cy="2823274"/>
        </a:xfrm>
        <a:prstGeom prst="swooshArrow">
          <a:avLst>
            <a:gd name="adj1" fmla="val 25000"/>
            <a:gd name="adj2" fmla="val 25000"/>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DAC710A5-328B-4AE8-A6DA-68237D972B83}">
      <dsp:nvSpPr>
        <dsp:cNvPr id="0" name=""/>
        <dsp:cNvSpPr/>
      </dsp:nvSpPr>
      <dsp:spPr>
        <a:xfrm>
          <a:off x="872412" y="3601012"/>
          <a:ext cx="203710" cy="20371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F282F09-EBC6-459B-BE6E-A2ABE3CF9605}">
      <dsp:nvSpPr>
        <dsp:cNvPr id="0" name=""/>
        <dsp:cNvSpPr/>
      </dsp:nvSpPr>
      <dsp:spPr>
        <a:xfrm>
          <a:off x="974268" y="3702867"/>
          <a:ext cx="1160264" cy="131747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7942" tIns="0" rIns="0" bIns="0" numCol="1" spcCol="1270" anchor="t" anchorCtr="0">
          <a:noAutofit/>
        </a:bodyPr>
        <a:lstStyle/>
        <a:p>
          <a:pPr lvl="0" algn="l" defTabSz="800100">
            <a:lnSpc>
              <a:spcPct val="90000"/>
            </a:lnSpc>
            <a:spcBef>
              <a:spcPct val="0"/>
            </a:spcBef>
            <a:spcAft>
              <a:spcPct val="35000"/>
            </a:spcAft>
          </a:pPr>
          <a:r>
            <a:rPr lang="fr-FR" sz="1800" kern="1200" dirty="0" smtClean="0"/>
            <a:t>1931 : Création du FC St Pierre puis de St Pierre Sport Football en 1942</a:t>
          </a:r>
          <a:endParaRPr lang="fr-FR" sz="1800" kern="1200" dirty="0"/>
        </a:p>
      </dsp:txBody>
      <dsp:txXfrm>
        <a:off x="974268" y="3702867"/>
        <a:ext cx="1160264" cy="1317476"/>
      </dsp:txXfrm>
    </dsp:sp>
    <dsp:sp modelId="{10349F8F-3F6A-4759-81FE-E818489BDB2C}">
      <dsp:nvSpPr>
        <dsp:cNvPr id="0" name=""/>
        <dsp:cNvSpPr/>
      </dsp:nvSpPr>
      <dsp:spPr>
        <a:xfrm>
          <a:off x="1975107" y="2541495"/>
          <a:ext cx="318851" cy="31885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32A7C20-6F0F-4A21-AFCA-1BBAADD48A8C}">
      <dsp:nvSpPr>
        <dsp:cNvPr id="0" name=""/>
        <dsp:cNvSpPr/>
      </dsp:nvSpPr>
      <dsp:spPr>
        <a:xfrm>
          <a:off x="2134533" y="2700921"/>
          <a:ext cx="1470259" cy="231942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8953" tIns="0" rIns="0" bIns="0" numCol="1" spcCol="1270" anchor="t" anchorCtr="0">
          <a:noAutofit/>
        </a:bodyPr>
        <a:lstStyle/>
        <a:p>
          <a:pPr lvl="0" algn="l" defTabSz="800100">
            <a:lnSpc>
              <a:spcPct val="90000"/>
            </a:lnSpc>
            <a:spcBef>
              <a:spcPct val="0"/>
            </a:spcBef>
            <a:spcAft>
              <a:spcPct val="35000"/>
            </a:spcAft>
          </a:pPr>
          <a:r>
            <a:rPr lang="fr-FR" sz="1800" kern="1200" dirty="0" smtClean="0"/>
            <a:t>1956 : Affiliation à la Fédération Française de Football</a:t>
          </a:r>
          <a:endParaRPr lang="fr-FR" sz="1800" kern="1200" dirty="0"/>
        </a:p>
      </dsp:txBody>
      <dsp:txXfrm>
        <a:off x="2134533" y="2700921"/>
        <a:ext cx="1470259" cy="2319422"/>
      </dsp:txXfrm>
    </dsp:sp>
    <dsp:sp modelId="{E44FF276-9E07-4A3A-B10D-C1BC44D4449F}">
      <dsp:nvSpPr>
        <dsp:cNvPr id="0" name=""/>
        <dsp:cNvSpPr/>
      </dsp:nvSpPr>
      <dsp:spPr>
        <a:xfrm>
          <a:off x="3392224" y="1696760"/>
          <a:ext cx="425135" cy="42513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000BEA6-8221-4955-805B-36FD8BDE83DF}">
      <dsp:nvSpPr>
        <dsp:cNvPr id="0" name=""/>
        <dsp:cNvSpPr/>
      </dsp:nvSpPr>
      <dsp:spPr>
        <a:xfrm>
          <a:off x="3604792" y="1909328"/>
          <a:ext cx="1709397" cy="311101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5270" tIns="0" rIns="0" bIns="0" numCol="1" spcCol="1270" anchor="t" anchorCtr="0">
          <a:noAutofit/>
        </a:bodyPr>
        <a:lstStyle/>
        <a:p>
          <a:pPr lvl="0" algn="l" defTabSz="800100">
            <a:lnSpc>
              <a:spcPct val="90000"/>
            </a:lnSpc>
            <a:spcBef>
              <a:spcPct val="0"/>
            </a:spcBef>
            <a:spcAft>
              <a:spcPct val="35000"/>
            </a:spcAft>
          </a:pPr>
          <a:r>
            <a:rPr lang="fr-FR" sz="1800" kern="1200" dirty="0" smtClean="0"/>
            <a:t>1970 : Apparition des premières équipes de jeunes</a:t>
          </a:r>
          <a:endParaRPr lang="fr-FR" sz="1900" kern="1200" dirty="0"/>
        </a:p>
      </dsp:txBody>
      <dsp:txXfrm>
        <a:off x="3604792" y="1909328"/>
        <a:ext cx="1709397" cy="3111015"/>
      </dsp:txXfrm>
    </dsp:sp>
    <dsp:sp modelId="{9D3F06A5-6D92-4C0D-BFF7-EA586C28B33A}">
      <dsp:nvSpPr>
        <dsp:cNvPr id="0" name=""/>
        <dsp:cNvSpPr/>
      </dsp:nvSpPr>
      <dsp:spPr>
        <a:xfrm>
          <a:off x="5039623" y="1036915"/>
          <a:ext cx="549133" cy="54913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51930E5-8B33-44D5-9617-01762C89A5C6}">
      <dsp:nvSpPr>
        <dsp:cNvPr id="0" name=""/>
        <dsp:cNvSpPr/>
      </dsp:nvSpPr>
      <dsp:spPr>
        <a:xfrm>
          <a:off x="5314190" y="1311481"/>
          <a:ext cx="1771396" cy="370886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0974" tIns="0" rIns="0" bIns="0" numCol="1" spcCol="1270" anchor="t" anchorCtr="0">
          <a:noAutofit/>
        </a:bodyPr>
        <a:lstStyle/>
        <a:p>
          <a:pPr lvl="0" algn="l" defTabSz="844550">
            <a:lnSpc>
              <a:spcPct val="90000"/>
            </a:lnSpc>
            <a:spcBef>
              <a:spcPct val="0"/>
            </a:spcBef>
            <a:spcAft>
              <a:spcPct val="35000"/>
            </a:spcAft>
          </a:pPr>
          <a:r>
            <a:rPr lang="fr-FR" sz="1900" kern="1200" dirty="0" smtClean="0"/>
            <a:t>1985 : Création de l’Ecole de Football</a:t>
          </a:r>
          <a:endParaRPr lang="fr-FR" sz="1900" kern="1200" dirty="0"/>
        </a:p>
      </dsp:txBody>
      <dsp:txXfrm>
        <a:off x="5314190" y="1311481"/>
        <a:ext cx="1771396" cy="3708862"/>
      </dsp:txXfrm>
    </dsp:sp>
    <dsp:sp modelId="{17757FDB-FF0B-4DEF-BA2F-7E248FAA2EF1}">
      <dsp:nvSpPr>
        <dsp:cNvPr id="0" name=""/>
        <dsp:cNvSpPr/>
      </dsp:nvSpPr>
      <dsp:spPr>
        <a:xfrm>
          <a:off x="6735736" y="596280"/>
          <a:ext cx="699701" cy="69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56F6CC3-EEB9-4470-86B2-F113FEFE0F15}">
      <dsp:nvSpPr>
        <dsp:cNvPr id="0" name=""/>
        <dsp:cNvSpPr/>
      </dsp:nvSpPr>
      <dsp:spPr>
        <a:xfrm>
          <a:off x="7085587" y="946131"/>
          <a:ext cx="1771396" cy="407421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70757" tIns="0" rIns="0" bIns="0" numCol="1" spcCol="1270" anchor="t" anchorCtr="0">
          <a:noAutofit/>
        </a:bodyPr>
        <a:lstStyle/>
        <a:p>
          <a:pPr lvl="0" algn="l" defTabSz="800100">
            <a:lnSpc>
              <a:spcPct val="90000"/>
            </a:lnSpc>
            <a:spcBef>
              <a:spcPct val="0"/>
            </a:spcBef>
            <a:spcAft>
              <a:spcPct val="35000"/>
            </a:spcAft>
          </a:pPr>
          <a:r>
            <a:rPr lang="fr-FR" sz="1800" kern="1200" dirty="0" smtClean="0"/>
            <a:t>2004 : Labellisation de l’Ecole de Football</a:t>
          </a:r>
          <a:endParaRPr lang="fr-FR" sz="1800" kern="1200" dirty="0"/>
        </a:p>
      </dsp:txBody>
      <dsp:txXfrm>
        <a:off x="7085587" y="946131"/>
        <a:ext cx="1771396" cy="40742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9410C4-2DEC-474D-B267-86352556474C}" type="datetimeFigureOut">
              <a:rPr lang="fr-FR" smtClean="0"/>
              <a:pPr/>
              <a:t>23/03/2017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63C5FA-E188-4B40-9289-87A4C9655FB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410C4-2DEC-474D-B267-86352556474C}" type="datetimeFigureOut">
              <a:rPr lang="fr-FR" smtClean="0"/>
              <a:pPr/>
              <a:t>23/03/2017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C5FA-E188-4B40-9289-87A4C9655FB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3244334"/>
            <a:ext cx="4104456" cy="369332"/>
          </a:xfrm>
          <a:prstGeom prst="rect">
            <a:avLst/>
          </a:prstGeom>
        </p:spPr>
        <p:txBody>
          <a:bodyPr wrap="square">
            <a:spAutoFit/>
          </a:bodyPr>
          <a:lstStyle/>
          <a:p>
            <a:r>
              <a:rPr lang="fr-FR" dirty="0" smtClean="0">
                <a:solidFill>
                  <a:srgbClr val="002060"/>
                </a:solidFill>
              </a:rPr>
              <a:t> </a:t>
            </a:r>
            <a:endParaRPr lang="fr-FR" dirty="0"/>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4958" y="236193"/>
            <a:ext cx="1768247" cy="1752647"/>
          </a:xfrm>
          <a:prstGeom prst="rect">
            <a:avLst/>
          </a:prstGeom>
        </p:spPr>
      </p:pic>
      <p:pic>
        <p:nvPicPr>
          <p:cNvPr id="6" name="Image 5"/>
          <p:cNvPicPr>
            <a:picLocks noChangeAspect="1"/>
          </p:cNvPicPr>
          <p:nvPr/>
        </p:nvPicPr>
        <p:blipFill rotWithShape="1">
          <a:blip r:embed="rId3" cstate="print">
            <a:extLst>
              <a:ext uri="{28A0092B-C50C-407E-A947-70E740481C1C}">
                <a14:useLocalDpi xmlns="" xmlns:a14="http://schemas.microsoft.com/office/drawing/2010/main" val="0"/>
              </a:ext>
            </a:extLst>
          </a:blip>
          <a:srcRect l="12714" t="-963" r="11778"/>
          <a:stretch/>
        </p:blipFill>
        <p:spPr>
          <a:xfrm rot="1206752">
            <a:off x="6907079" y="351643"/>
            <a:ext cx="1540774" cy="1545148"/>
          </a:xfrm>
          <a:prstGeom prst="rect">
            <a:avLst/>
          </a:prstGeom>
        </p:spPr>
      </p:pic>
      <p:pic>
        <p:nvPicPr>
          <p:cNvPr id="7" name="Image 6" descr="LABEL-JEUNES-ESPOIR-A.S.TOURNUS-FOOT-2016__ohvh61.jpg"/>
          <p:cNvPicPr>
            <a:picLocks noChangeAspect="1"/>
          </p:cNvPicPr>
          <p:nvPr/>
        </p:nvPicPr>
        <p:blipFill>
          <a:blip r:embed="rId4" cstate="print"/>
          <a:srcRect l="24572" r="22322"/>
          <a:stretch>
            <a:fillRect/>
          </a:stretch>
        </p:blipFill>
        <p:spPr>
          <a:xfrm>
            <a:off x="3322102" y="1628799"/>
            <a:ext cx="2690058" cy="2659367"/>
          </a:xfrm>
          <a:prstGeom prst="rect">
            <a:avLst/>
          </a:prstGeom>
        </p:spPr>
      </p:pic>
      <p:pic>
        <p:nvPicPr>
          <p:cNvPr id="8" name="Image 7" descr="logoSPSjpeg.jpg"/>
          <p:cNvPicPr>
            <a:picLocks noChangeAspect="1"/>
          </p:cNvPicPr>
          <p:nvPr/>
        </p:nvPicPr>
        <p:blipFill>
          <a:blip r:embed="rId5" cstate="print"/>
          <a:stretch>
            <a:fillRect/>
          </a:stretch>
        </p:blipFill>
        <p:spPr>
          <a:xfrm>
            <a:off x="323528" y="4581128"/>
            <a:ext cx="2160240" cy="2069474"/>
          </a:xfrm>
          <a:prstGeom prst="rect">
            <a:avLst/>
          </a:prstGeom>
        </p:spPr>
      </p:pic>
      <p:pic>
        <p:nvPicPr>
          <p:cNvPr id="9" name="Imag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76256" y="4797152"/>
            <a:ext cx="1733405" cy="1728201"/>
          </a:xfrm>
          <a:prstGeom prst="rect">
            <a:avLst/>
          </a:prstGeom>
        </p:spPr>
      </p:pic>
      <p:sp>
        <p:nvSpPr>
          <p:cNvPr id="10" name="Rectangle 9"/>
          <p:cNvSpPr/>
          <p:nvPr/>
        </p:nvSpPr>
        <p:spPr>
          <a:xfrm>
            <a:off x="3131840" y="548680"/>
            <a:ext cx="2950551" cy="1015663"/>
          </a:xfrm>
          <a:prstGeom prst="rect">
            <a:avLst/>
          </a:prstGeom>
        </p:spPr>
        <p:txBody>
          <a:bodyPr wrap="none">
            <a:spAutoFit/>
          </a:bodyPr>
          <a:lstStyle/>
          <a:p>
            <a:pPr algn="ctr"/>
            <a:r>
              <a:rPr lang="fr-FR" sz="2000" b="1" dirty="0" smtClean="0">
                <a:solidFill>
                  <a:srgbClr val="002060"/>
                </a:solidFill>
              </a:rPr>
              <a:t>REMISE LABEL JEUNES FFF</a:t>
            </a:r>
          </a:p>
          <a:p>
            <a:pPr algn="ctr"/>
            <a:r>
              <a:rPr lang="fr-FR" sz="2000" b="1" dirty="0" smtClean="0">
                <a:solidFill>
                  <a:srgbClr val="002060"/>
                </a:solidFill>
              </a:rPr>
              <a:t>ESPOIR</a:t>
            </a:r>
          </a:p>
          <a:p>
            <a:pPr algn="ctr"/>
            <a:r>
              <a:rPr lang="fr-FR" sz="2000" b="1" dirty="0" smtClean="0">
                <a:solidFill>
                  <a:srgbClr val="002060"/>
                </a:solidFill>
              </a:rPr>
              <a:t>SAISONS 2016-2019</a:t>
            </a:r>
            <a:endParaRPr lang="fr-FR"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1">
                    <a:lumMod val="75000"/>
                  </a:schemeClr>
                </a:solidFill>
              </a:rPr>
              <a:t>Le recrutement et la formation </a:t>
            </a:r>
            <a:br>
              <a:rPr lang="fr-FR" sz="3600" b="1" dirty="0" smtClean="0">
                <a:solidFill>
                  <a:schemeClr val="accent1">
                    <a:lumMod val="75000"/>
                  </a:schemeClr>
                </a:solidFill>
              </a:rPr>
            </a:br>
            <a:r>
              <a:rPr lang="fr-FR" sz="3600" b="1" dirty="0" smtClean="0">
                <a:solidFill>
                  <a:schemeClr val="accent1">
                    <a:lumMod val="75000"/>
                  </a:schemeClr>
                </a:solidFill>
              </a:rPr>
              <a:t>des éducateurs</a:t>
            </a:r>
            <a:endParaRPr lang="fr-FR" sz="3600" b="1" dirty="0">
              <a:solidFill>
                <a:schemeClr val="accent1">
                  <a:lumMod val="75000"/>
                </a:schemeClr>
              </a:solidFill>
            </a:endParaRPr>
          </a:p>
        </p:txBody>
      </p:sp>
      <p:sp>
        <p:nvSpPr>
          <p:cNvPr id="3" name="Espace réservé du contenu 2"/>
          <p:cNvSpPr>
            <a:spLocks noGrp="1"/>
          </p:cNvSpPr>
          <p:nvPr>
            <p:ph idx="1"/>
          </p:nvPr>
        </p:nvSpPr>
        <p:spPr/>
        <p:txBody>
          <a:bodyPr>
            <a:normAutofit/>
          </a:bodyPr>
          <a:lstStyle/>
          <a:p>
            <a:pPr>
              <a:buNone/>
            </a:pPr>
            <a:r>
              <a:rPr lang="fr-FR" sz="1800" dirty="0" smtClean="0"/>
              <a:t>L’augmentation du nombre de licenciés en jeunes (avec notamment le retour des catégories U15 et U17) a conduit le club a intensifier sa politique de « recrutement » de nouveaux éducateurs . Nous avons en effet 17 équipes U6 à U17 engagées chaque week-end sur des plateaux ou des matchs dans le département.</a:t>
            </a:r>
          </a:p>
          <a:p>
            <a:pPr>
              <a:buNone/>
            </a:pPr>
            <a:r>
              <a:rPr lang="fr-FR" sz="1800" dirty="0"/>
              <a:t> </a:t>
            </a:r>
            <a:r>
              <a:rPr lang="fr-FR" sz="1800" dirty="0" smtClean="0"/>
              <a:t>Les différents bénévoles se voient proposer des stages de formation au niveau du District. Actuellement, sur les 21 éducateurs du Club (dont 3 jeunes), 19 ont au moins bénéficié d’une action de formation de la part du District. Les responsables de chaque catégorie ont reçu une formation correspondant au niveau de jeu auquel ils éduquent. </a:t>
            </a:r>
          </a:p>
          <a:p>
            <a:pPr>
              <a:buNone/>
            </a:pPr>
            <a:r>
              <a:rPr lang="fr-FR" sz="1800" dirty="0" smtClean="0"/>
              <a:t>Les pistes d’amélioration pour les années à venir sont identifiées. Elles consistent principalement à faire certifier les formations de nos éducateurs mais également à impliquer plus de jeunes et de seniors dans cette démarche…</a:t>
            </a:r>
          </a:p>
          <a:p>
            <a:pPr>
              <a:buNone/>
            </a:pPr>
            <a:endParaRPr lang="fr-FR" sz="1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accent1">
                    <a:lumMod val="75000"/>
                  </a:schemeClr>
                </a:solidFill>
              </a:rPr>
              <a:t>Le projet sportif et éducatif</a:t>
            </a:r>
            <a:endParaRPr lang="fr-FR" sz="3600" b="1" dirty="0">
              <a:solidFill>
                <a:schemeClr val="accent1">
                  <a:lumMod val="75000"/>
                </a:schemeClr>
              </a:solidFill>
            </a:endParaRPr>
          </a:p>
        </p:txBody>
      </p:sp>
      <p:sp>
        <p:nvSpPr>
          <p:cNvPr id="3" name="Espace réservé du contenu 2"/>
          <p:cNvSpPr>
            <a:spLocks noGrp="1"/>
          </p:cNvSpPr>
          <p:nvPr>
            <p:ph idx="1"/>
          </p:nvPr>
        </p:nvSpPr>
        <p:spPr>
          <a:xfrm>
            <a:off x="457200" y="1600200"/>
            <a:ext cx="8229600" cy="4925144"/>
          </a:xfrm>
        </p:spPr>
        <p:txBody>
          <a:bodyPr>
            <a:normAutofit lnSpcReduction="10000"/>
          </a:bodyPr>
          <a:lstStyle/>
          <a:p>
            <a:r>
              <a:rPr lang="fr-FR" sz="1800" dirty="0" smtClean="0"/>
              <a:t>La mise en place de </a:t>
            </a:r>
            <a:r>
              <a:rPr lang="fr-FR" sz="1800" dirty="0" smtClean="0"/>
              <a:t>réunions </a:t>
            </a:r>
            <a:r>
              <a:rPr lang="fr-FR" sz="1800" dirty="0" smtClean="0"/>
              <a:t>d’éducateurs régulières (5 à 6 par an) permet d’obtenir un projet de jeu cohérent suivant les catégories afin que l’évolution des joueurs se fasse dans les meilleurs conditions.</a:t>
            </a:r>
          </a:p>
          <a:p>
            <a:endParaRPr lang="fr-FR" sz="1800" dirty="0"/>
          </a:p>
          <a:p>
            <a:endParaRPr lang="fr-FR" sz="1800" dirty="0" smtClean="0"/>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a:p>
            <a:endParaRPr lang="fr-FR" sz="1800" dirty="0" smtClean="0"/>
          </a:p>
          <a:p>
            <a:r>
              <a:rPr lang="fr-FR" sz="1800" dirty="0" smtClean="0"/>
              <a:t>Lors de ces réunions sont notamment préparées les planning  des séances d’entrainement par catégorie. Le partage entre les différents éducateurs permet aux plus aguerris de transmettre leur savoir-faire aux éducateurs moins expérimentés.</a:t>
            </a:r>
            <a:endParaRPr lang="fr-FR" sz="1800" dirty="0"/>
          </a:p>
        </p:txBody>
      </p:sp>
      <p:pic>
        <p:nvPicPr>
          <p:cNvPr id="4" name="Image 3" descr="Educs.png"/>
          <p:cNvPicPr>
            <a:picLocks noChangeAspect="1"/>
          </p:cNvPicPr>
          <p:nvPr/>
        </p:nvPicPr>
        <p:blipFill>
          <a:blip r:embed="rId2" cstate="print"/>
          <a:stretch>
            <a:fillRect/>
          </a:stretch>
        </p:blipFill>
        <p:spPr>
          <a:xfrm>
            <a:off x="2555776" y="2420888"/>
            <a:ext cx="4160366" cy="26069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accent1">
                    <a:lumMod val="75000"/>
                  </a:schemeClr>
                </a:solidFill>
              </a:rPr>
              <a:t>Le PEF (Projet Educatif Fédéral)</a:t>
            </a:r>
            <a:endParaRPr lang="fr-FR" sz="3600" b="1" dirty="0">
              <a:solidFill>
                <a:schemeClr val="accent1">
                  <a:lumMod val="75000"/>
                </a:schemeClr>
              </a:solidFill>
            </a:endParaRPr>
          </a:p>
        </p:txBody>
      </p:sp>
      <p:sp>
        <p:nvSpPr>
          <p:cNvPr id="3" name="Espace réservé du contenu 2"/>
          <p:cNvSpPr>
            <a:spLocks noGrp="1"/>
          </p:cNvSpPr>
          <p:nvPr>
            <p:ph idx="1"/>
          </p:nvPr>
        </p:nvSpPr>
        <p:spPr/>
        <p:txBody>
          <a:bodyPr>
            <a:normAutofit/>
          </a:bodyPr>
          <a:lstStyle/>
          <a:p>
            <a:pPr>
              <a:buNone/>
            </a:pPr>
            <a:r>
              <a:rPr lang="fr-FR" sz="1800" dirty="0" smtClean="0"/>
              <a:t>Saint Pierre Sport Football s’est engagé depuis 2 ans dans le Programme Educatif Fédéral mis en place par la Fédération Française de Football.</a:t>
            </a:r>
          </a:p>
          <a:p>
            <a:pPr>
              <a:buNone/>
            </a:pPr>
            <a:r>
              <a:rPr lang="fr-FR" sz="1800" dirty="0" smtClean="0"/>
              <a:t>L’objectif de ce programme est de capitaliser sur les vertus éducatives du football en proposant aux clubs d’effectuer avec les enfants des actions extra-sportives dans différents domaines : citoyenneté, fair-play, arbitrage, santé, culture foot et environnement.</a:t>
            </a:r>
          </a:p>
          <a:p>
            <a:pPr>
              <a:buNone/>
            </a:pPr>
            <a:endParaRPr lang="fr-FR" sz="1800" dirty="0"/>
          </a:p>
        </p:txBody>
      </p:sp>
      <p:pic>
        <p:nvPicPr>
          <p:cNvPr id="4" name="Image 3" descr="PEF.png"/>
          <p:cNvPicPr>
            <a:picLocks noChangeAspect="1"/>
          </p:cNvPicPr>
          <p:nvPr/>
        </p:nvPicPr>
        <p:blipFill>
          <a:blip r:embed="rId2" cstate="print"/>
          <a:stretch>
            <a:fillRect/>
          </a:stretch>
        </p:blipFill>
        <p:spPr>
          <a:xfrm>
            <a:off x="2411760" y="3356992"/>
            <a:ext cx="4283967" cy="30375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1">
                    <a:lumMod val="75000"/>
                  </a:schemeClr>
                </a:solidFill>
              </a:rPr>
              <a:t>Les améliorations « hors sportif » </a:t>
            </a:r>
            <a:br>
              <a:rPr lang="fr-FR" sz="3600" b="1" dirty="0" smtClean="0">
                <a:solidFill>
                  <a:schemeClr val="accent1">
                    <a:lumMod val="75000"/>
                  </a:schemeClr>
                </a:solidFill>
              </a:rPr>
            </a:br>
            <a:r>
              <a:rPr lang="fr-FR" sz="3600" b="1" dirty="0" smtClean="0">
                <a:solidFill>
                  <a:schemeClr val="accent1">
                    <a:lumMod val="75000"/>
                  </a:schemeClr>
                </a:solidFill>
              </a:rPr>
              <a:t>à apporter dans les années à venir</a:t>
            </a:r>
            <a:endParaRPr lang="fr-FR" sz="3600" b="1" dirty="0">
              <a:solidFill>
                <a:schemeClr val="accent1">
                  <a:lumMod val="75000"/>
                </a:schemeClr>
              </a:solidFill>
            </a:endParaRPr>
          </a:p>
        </p:txBody>
      </p:sp>
      <p:sp>
        <p:nvSpPr>
          <p:cNvPr id="3" name="Espace réservé du contenu 2"/>
          <p:cNvSpPr>
            <a:spLocks noGrp="1"/>
          </p:cNvSpPr>
          <p:nvPr>
            <p:ph idx="1"/>
          </p:nvPr>
        </p:nvSpPr>
        <p:spPr>
          <a:xfrm>
            <a:off x="323528" y="1600200"/>
            <a:ext cx="8496944" cy="4525963"/>
          </a:xfrm>
        </p:spPr>
        <p:txBody>
          <a:bodyPr>
            <a:normAutofit/>
          </a:bodyPr>
          <a:lstStyle/>
          <a:p>
            <a:pPr>
              <a:buNone/>
            </a:pPr>
            <a:r>
              <a:rPr lang="fr-FR" sz="1800" dirty="0" smtClean="0"/>
              <a:t>Le club a toujours l ’ambition de se structurer de manière plus conséquente en terme de recherche de sponsoring. La situation particulière de la ville de St Pierre avec plus de 60 associations et des faibles ressources par rapport aux villes avoisinantes fait que plus des 2/3 du budget du club dépend des manifestations et du sponsoring. </a:t>
            </a:r>
          </a:p>
          <a:p>
            <a:pPr>
              <a:buNone/>
            </a:pPr>
            <a:r>
              <a:rPr lang="fr-FR" sz="1800" dirty="0" smtClean="0"/>
              <a:t>	Des efforts ont été fait dans ce domaine ces dernières années (plaquette à destination des sponsors éventuels, panneaux autour du stade..) mais ils demandent à être pérennisés par une équipe plus conséquente dédiée à ce travail.</a:t>
            </a:r>
          </a:p>
          <a:p>
            <a:pPr>
              <a:buNone/>
            </a:pPr>
            <a:endParaRPr lang="fr-FR" sz="1800" dirty="0" smtClean="0"/>
          </a:p>
          <a:p>
            <a:pPr>
              <a:buNone/>
            </a:pPr>
            <a:r>
              <a:rPr lang="fr-FR" sz="1800" dirty="0" smtClean="0"/>
              <a:t>Un autre domaine sur lequel le club doit s’améliorer est les relations avec les écoles de la commune. Nous allons essayer de travailler de manière plus impliquée avec celles-ci afin de faire découvrir aux enfants ce qu’est la pratique du football et en particulier toute le travail sur la motricité à destination des plus jeunes qui n’est parfois pas perçue à sa juste valeur. A noter malgré tout qu’un de nos éducateurs participe à titre privé aux TAP gratuits proposés en fin d’après-midi aux enfants des écoles.</a:t>
            </a:r>
          </a:p>
          <a:p>
            <a:pPr>
              <a:buNone/>
            </a:pPr>
            <a:endParaRPr lang="fr-F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chemeClr val="accent1">
                    <a:lumMod val="75000"/>
                  </a:schemeClr>
                </a:solidFill>
              </a:rPr>
              <a:t>Les perspectives sportives </a:t>
            </a:r>
            <a:br>
              <a:rPr lang="fr-FR" sz="3600" b="1" dirty="0" smtClean="0">
                <a:solidFill>
                  <a:schemeClr val="accent1">
                    <a:lumMod val="75000"/>
                  </a:schemeClr>
                </a:solidFill>
              </a:rPr>
            </a:br>
            <a:r>
              <a:rPr lang="fr-FR" sz="3600" b="1" dirty="0" smtClean="0">
                <a:solidFill>
                  <a:schemeClr val="accent1">
                    <a:lumMod val="75000"/>
                  </a:schemeClr>
                </a:solidFill>
              </a:rPr>
              <a:t>pour les années à venir</a:t>
            </a:r>
            <a:endParaRPr lang="fr-FR" sz="3600" b="1" dirty="0">
              <a:solidFill>
                <a:schemeClr val="accent1">
                  <a:lumMod val="75000"/>
                </a:schemeClr>
              </a:solidFill>
            </a:endParaRPr>
          </a:p>
        </p:txBody>
      </p:sp>
      <p:sp>
        <p:nvSpPr>
          <p:cNvPr id="3" name="Espace réservé du contenu 2"/>
          <p:cNvSpPr>
            <a:spLocks noGrp="1"/>
          </p:cNvSpPr>
          <p:nvPr>
            <p:ph idx="1"/>
          </p:nvPr>
        </p:nvSpPr>
        <p:spPr/>
        <p:txBody>
          <a:bodyPr>
            <a:normAutofit/>
          </a:bodyPr>
          <a:lstStyle/>
          <a:p>
            <a:pPr>
              <a:buNone/>
            </a:pPr>
            <a:r>
              <a:rPr lang="fr-FR" sz="1800" b="1" dirty="0" smtClean="0"/>
              <a:t>L’évolution du club passera inévitablement par une évolution des infrastructures. </a:t>
            </a:r>
          </a:p>
          <a:p>
            <a:pPr>
              <a:buNone/>
            </a:pPr>
            <a:r>
              <a:rPr lang="fr-FR" sz="1800" dirty="0" smtClean="0"/>
              <a:t>Le terrain stabilisé est actuellement le seul utilisable durant les horaires d’hiver par toutes les catégories de U11 à vétérans car c’est le seul stade éclairé. Il ne dispose pas de vestiaires ni de douches ni de sanitaires et est impraticable dès qu’il pleut .</a:t>
            </a:r>
          </a:p>
          <a:p>
            <a:pPr>
              <a:buNone/>
            </a:pPr>
            <a:r>
              <a:rPr lang="fr-FR" sz="1800" dirty="0" smtClean="0"/>
              <a:t>Un terrain synthétique éclairé nous permettrait de faire jouer toutes ces catégories dans des conditions « normales » et ferait franchir un cap au club, en particulier pour la fidélisation des joueurs.</a:t>
            </a:r>
          </a:p>
          <a:p>
            <a:pPr>
              <a:buNone/>
            </a:pPr>
            <a:endParaRPr lang="fr-FR" sz="1800" dirty="0" smtClean="0"/>
          </a:p>
          <a:p>
            <a:pPr>
              <a:buNone/>
            </a:pPr>
            <a:r>
              <a:rPr lang="fr-FR" sz="1800" dirty="0" smtClean="0"/>
              <a:t>Les ambitions sportives restent malgré tout mesurées. En premier lieu, fidéliser un groupe senior d’une cinquantaine de joueurs, ce qui nous permettrait d’espérer une montée dans les prochaines années. Concernant les équipes jeunes, Saint Pierre Sport Football n’a pas l’ambition de devenir un club élitiste mais souhaite rester un club accessible à tous quel que soit leur niveau.  </a:t>
            </a:r>
          </a:p>
          <a:p>
            <a:pPr>
              <a:buNone/>
            </a:pPr>
            <a:r>
              <a:rPr lang="fr-FR" sz="1800" b="1" dirty="0" smtClean="0"/>
              <a:t>« Le jeu avant l’enjeu » reste notre devise même si cela n’empêche pas nos jeunes de jouer la plupart du temps au plus haut niveau départemental.</a:t>
            </a:r>
          </a:p>
          <a:p>
            <a:pPr>
              <a:buNone/>
            </a:pPr>
            <a:endParaRPr lang="fr-FR" sz="1800" dirty="0" smtClean="0"/>
          </a:p>
          <a:p>
            <a:endParaRPr lang="fr-F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3600" b="1" dirty="0" smtClean="0">
                <a:solidFill>
                  <a:schemeClr val="accent1">
                    <a:lumMod val="75000"/>
                  </a:schemeClr>
                </a:solidFill>
              </a:rPr>
              <a:t>Déroulement</a:t>
            </a:r>
            <a:r>
              <a:rPr lang="fr-FR" sz="2800" b="1" dirty="0" smtClean="0">
                <a:solidFill>
                  <a:schemeClr val="accent1">
                    <a:lumMod val="75000"/>
                  </a:schemeClr>
                </a:solidFill>
              </a:rPr>
              <a:t> </a:t>
            </a:r>
            <a:r>
              <a:rPr lang="fr-FR" sz="3600" b="1" dirty="0" smtClean="0">
                <a:solidFill>
                  <a:schemeClr val="accent1">
                    <a:lumMod val="75000"/>
                  </a:schemeClr>
                </a:solidFill>
              </a:rPr>
              <a:t>de la remise</a:t>
            </a:r>
            <a:endParaRPr lang="fr-FR" sz="3600" b="1" dirty="0">
              <a:solidFill>
                <a:schemeClr val="accent1">
                  <a:lumMod val="75000"/>
                </a:schemeClr>
              </a:solidFill>
            </a:endParaRPr>
          </a:p>
        </p:txBody>
      </p:sp>
      <p:sp>
        <p:nvSpPr>
          <p:cNvPr id="4" name="Rectangle 3"/>
          <p:cNvSpPr/>
          <p:nvPr/>
        </p:nvSpPr>
        <p:spPr>
          <a:xfrm>
            <a:off x="179512" y="1340768"/>
            <a:ext cx="8712968" cy="5355312"/>
          </a:xfrm>
          <a:prstGeom prst="rect">
            <a:avLst/>
          </a:prstGeom>
        </p:spPr>
        <p:txBody>
          <a:bodyPr wrap="square">
            <a:spAutoFit/>
          </a:bodyPr>
          <a:lstStyle/>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18h30 : Accueil </a:t>
            </a:r>
          </a:p>
          <a:p>
            <a:pPr>
              <a:spcAft>
                <a:spcPts val="0"/>
              </a:spcAft>
            </a:pPr>
            <a:endPar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18h50 : Mot d’accueil du Président du club puis du Président du District de Savoie de Football</a:t>
            </a:r>
            <a:endPar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19h00 : Présentation du Label Jeunes FFF et de ses critères par Julien TRANCHANT (CTF73)</a:t>
            </a: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19h10 : Présentation du club par son Président _ Apports de la démarche</a:t>
            </a:r>
            <a:endPar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19h20 : Présentation du projet sportif et éducatif par le responsable technique du club.</a:t>
            </a:r>
            <a:endPar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19h30 : Présentation des perspectives du club pour les années à venir.</a:t>
            </a:r>
            <a:endPar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19h35 : Lecture et signature de la Charte d’Engagement _ Remise du diplôme et des dotations</a:t>
            </a: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19h45 : Discours de clôture des élus et des présidents</a:t>
            </a:r>
            <a:endPar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20h00 : Verre de l’amitié</a:t>
            </a:r>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68344" y="188640"/>
            <a:ext cx="1014546" cy="1011500"/>
          </a:xfrm>
          <a:prstGeom prst="rect">
            <a:avLst/>
          </a:prstGeom>
        </p:spPr>
      </p:pic>
      <p:pic>
        <p:nvPicPr>
          <p:cNvPr id="6" name="Image 5" descr="logoSPSjpeg.jpg"/>
          <p:cNvPicPr>
            <a:picLocks noChangeAspect="1"/>
          </p:cNvPicPr>
          <p:nvPr/>
        </p:nvPicPr>
        <p:blipFill>
          <a:blip r:embed="rId3" cstate="print"/>
          <a:stretch>
            <a:fillRect/>
          </a:stretch>
        </p:blipFill>
        <p:spPr>
          <a:xfrm>
            <a:off x="395536" y="116632"/>
            <a:ext cx="1224136" cy="11727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 xmlns:p14="http://schemas.microsoft.com/office/powerpoint/2010/main" val="68882290"/>
              </p:ext>
            </p:extLst>
          </p:nvPr>
        </p:nvGraphicFramePr>
        <p:xfrm>
          <a:off x="141121" y="1000108"/>
          <a:ext cx="885698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403648" y="188640"/>
            <a:ext cx="6480720" cy="646331"/>
          </a:xfrm>
          <a:prstGeom prst="rect">
            <a:avLst/>
          </a:prstGeom>
          <a:noFill/>
        </p:spPr>
        <p:txBody>
          <a:bodyPr wrap="square" rtlCol="0">
            <a:spAutoFit/>
          </a:bodyPr>
          <a:lstStyle/>
          <a:p>
            <a:pPr algn="ctr"/>
            <a:r>
              <a:rPr lang="fr-FR" sz="3600" b="1" dirty="0" smtClean="0">
                <a:solidFill>
                  <a:schemeClr val="accent1">
                    <a:lumMod val="75000"/>
                  </a:schemeClr>
                </a:solidFill>
              </a:rPr>
              <a:t>Quelques dates importantes</a:t>
            </a:r>
            <a:endParaRPr lang="fr-FR" sz="3600" b="1" dirty="0">
              <a:solidFill>
                <a:schemeClr val="accent1">
                  <a:lumMod val="75000"/>
                </a:schemeClr>
              </a:solidFill>
            </a:endParaRPr>
          </a:p>
        </p:txBody>
      </p:sp>
      <p:pic>
        <p:nvPicPr>
          <p:cNvPr id="6" name="Picture 2"/>
          <p:cNvPicPr>
            <a:picLocks noChangeAspect="1" noChangeArrowheads="1"/>
          </p:cNvPicPr>
          <p:nvPr/>
        </p:nvPicPr>
        <p:blipFill>
          <a:blip r:embed="rId7" cstate="print"/>
          <a:srcRect l="1614" t="8931" r="34529" b="4792"/>
          <a:stretch>
            <a:fillRect/>
          </a:stretch>
        </p:blipFill>
        <p:spPr bwMode="auto">
          <a:xfrm>
            <a:off x="179512" y="908720"/>
            <a:ext cx="2757752" cy="2124826"/>
          </a:xfrm>
          <a:prstGeom prst="rect">
            <a:avLst/>
          </a:prstGeom>
          <a:noFill/>
          <a:ln w="9525">
            <a:noFill/>
            <a:miter lim="800000"/>
            <a:headEnd/>
            <a:tailEnd/>
          </a:ln>
        </p:spPr>
      </p:pic>
      <p:pic>
        <p:nvPicPr>
          <p:cNvPr id="7" name="Picture 2" descr="C:\Users\Marie Anne\Documents\foot\Output\DSCN0474_DXO.jpg"/>
          <p:cNvPicPr>
            <a:picLocks noChangeAspect="1" noChangeArrowheads="1"/>
          </p:cNvPicPr>
          <p:nvPr/>
        </p:nvPicPr>
        <p:blipFill>
          <a:blip r:embed="rId8" cstate="print"/>
          <a:srcRect l="9692" t="2585" r="12768" b="9532"/>
          <a:stretch>
            <a:fillRect/>
          </a:stretch>
        </p:blipFill>
        <p:spPr bwMode="auto">
          <a:xfrm>
            <a:off x="5436096" y="3789040"/>
            <a:ext cx="3456384" cy="29379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1">
                    <a:lumMod val="75000"/>
                  </a:schemeClr>
                </a:solidFill>
              </a:rPr>
              <a:t>Evolution de nombre de licenciés</a:t>
            </a:r>
            <a:br>
              <a:rPr lang="fr-FR" sz="3600" b="1" dirty="0" smtClean="0">
                <a:solidFill>
                  <a:schemeClr val="accent1">
                    <a:lumMod val="75000"/>
                  </a:schemeClr>
                </a:solidFill>
              </a:rPr>
            </a:br>
            <a:r>
              <a:rPr lang="fr-FR" sz="3600" b="1" dirty="0" smtClean="0">
                <a:solidFill>
                  <a:schemeClr val="accent1">
                    <a:lumMod val="75000"/>
                  </a:schemeClr>
                </a:solidFill>
              </a:rPr>
              <a:t> depuis 2005</a:t>
            </a:r>
            <a:endParaRPr lang="fr-FR" sz="3600" b="1" dirty="0">
              <a:solidFill>
                <a:schemeClr val="accent1">
                  <a:lumMod val="75000"/>
                </a:schemeClr>
              </a:solidFill>
            </a:endParaRPr>
          </a:p>
        </p:txBody>
      </p:sp>
      <p:graphicFrame>
        <p:nvGraphicFramePr>
          <p:cNvPr id="4" name="Graphique 3"/>
          <p:cNvGraphicFramePr/>
          <p:nvPr/>
        </p:nvGraphicFramePr>
        <p:xfrm>
          <a:off x="755576" y="1556792"/>
          <a:ext cx="7560840"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1">
                    <a:lumMod val="75000"/>
                  </a:schemeClr>
                </a:solidFill>
              </a:rPr>
              <a:t>Un club impliqué dans la vie </a:t>
            </a:r>
            <a:br>
              <a:rPr lang="fr-FR" sz="3600" b="1" dirty="0" smtClean="0">
                <a:solidFill>
                  <a:schemeClr val="accent1">
                    <a:lumMod val="75000"/>
                  </a:schemeClr>
                </a:solidFill>
              </a:rPr>
            </a:br>
            <a:r>
              <a:rPr lang="fr-FR" sz="3600" b="1" dirty="0" smtClean="0">
                <a:solidFill>
                  <a:schemeClr val="accent1">
                    <a:lumMod val="75000"/>
                  </a:schemeClr>
                </a:solidFill>
              </a:rPr>
              <a:t>de la Commune</a:t>
            </a:r>
            <a:endParaRPr lang="fr-FR" sz="3600" b="1" dirty="0">
              <a:solidFill>
                <a:schemeClr val="accent1">
                  <a:lumMod val="75000"/>
                </a:schemeClr>
              </a:solidFill>
            </a:endParaRPr>
          </a:p>
        </p:txBody>
      </p:sp>
      <p:sp>
        <p:nvSpPr>
          <p:cNvPr id="3" name="Espace réservé du contenu 2"/>
          <p:cNvSpPr>
            <a:spLocks noGrp="1"/>
          </p:cNvSpPr>
          <p:nvPr>
            <p:ph idx="1"/>
          </p:nvPr>
        </p:nvSpPr>
        <p:spPr>
          <a:xfrm>
            <a:off x="251520" y="1484784"/>
            <a:ext cx="8640960" cy="4752528"/>
          </a:xfrm>
        </p:spPr>
        <p:txBody>
          <a:bodyPr>
            <a:normAutofit/>
          </a:bodyPr>
          <a:lstStyle/>
          <a:p>
            <a:pPr>
              <a:buNone/>
            </a:pPr>
            <a:r>
              <a:rPr lang="fr-FR" sz="1800" dirty="0" smtClean="0"/>
              <a:t>Le Club participe activement à l’animation de la Commune grâce aux multiples activités qu’il propose :</a:t>
            </a:r>
          </a:p>
          <a:p>
            <a:r>
              <a:rPr lang="fr-FR" sz="1800" dirty="0" smtClean="0"/>
              <a:t>Activités sportives avec différents tournois en salle ou en extérieur, participation aux manifestations communales (forum des associations…)…</a:t>
            </a:r>
          </a:p>
          <a:p>
            <a:endParaRPr lang="fr-FR" sz="1800" dirty="0" smtClean="0"/>
          </a:p>
          <a:p>
            <a:endParaRPr lang="fr-FR" sz="1800" dirty="0"/>
          </a:p>
          <a:p>
            <a:endParaRPr lang="fr-FR" sz="1800" dirty="0" smtClean="0"/>
          </a:p>
          <a:p>
            <a:endParaRPr lang="fr-FR" sz="1800" dirty="0"/>
          </a:p>
          <a:p>
            <a:endParaRPr lang="fr-FR" sz="1800" dirty="0" smtClean="0"/>
          </a:p>
          <a:p>
            <a:pPr>
              <a:buNone/>
            </a:pPr>
            <a:endParaRPr lang="fr-FR" sz="1800" dirty="0" smtClean="0"/>
          </a:p>
          <a:p>
            <a:r>
              <a:rPr lang="fr-FR" sz="1800" dirty="0" smtClean="0"/>
              <a:t>Manifestations diverses : vente de couscous à emporter, concours de pétanque, vente de paëlla…</a:t>
            </a:r>
            <a:endParaRPr lang="fr-FR" sz="1800" dirty="0"/>
          </a:p>
        </p:txBody>
      </p:sp>
      <p:pic>
        <p:nvPicPr>
          <p:cNvPr id="4" name="Image 3" descr="1705 Foot Pentecôte.JPG"/>
          <p:cNvPicPr>
            <a:picLocks noChangeAspect="1"/>
          </p:cNvPicPr>
          <p:nvPr/>
        </p:nvPicPr>
        <p:blipFill>
          <a:blip r:embed="rId2" cstate="print"/>
          <a:stretch>
            <a:fillRect/>
          </a:stretch>
        </p:blipFill>
        <p:spPr>
          <a:xfrm>
            <a:off x="4785340" y="2780928"/>
            <a:ext cx="4070628" cy="1998082"/>
          </a:xfrm>
          <a:prstGeom prst="rect">
            <a:avLst/>
          </a:prstGeom>
        </p:spPr>
      </p:pic>
      <p:pic>
        <p:nvPicPr>
          <p:cNvPr id="7" name="Image 6" descr="petanque2015.jpg"/>
          <p:cNvPicPr>
            <a:picLocks noChangeAspect="1"/>
          </p:cNvPicPr>
          <p:nvPr/>
        </p:nvPicPr>
        <p:blipFill>
          <a:blip r:embed="rId3" cstate="print"/>
          <a:stretch>
            <a:fillRect/>
          </a:stretch>
        </p:blipFill>
        <p:spPr>
          <a:xfrm>
            <a:off x="611560" y="5265521"/>
            <a:ext cx="3024336" cy="1592480"/>
          </a:xfrm>
          <a:prstGeom prst="rect">
            <a:avLst/>
          </a:prstGeom>
        </p:spPr>
      </p:pic>
      <p:pic>
        <p:nvPicPr>
          <p:cNvPr id="6" name="Image 5" descr="Couscous 2014.jpg"/>
          <p:cNvPicPr>
            <a:picLocks noChangeAspect="1"/>
          </p:cNvPicPr>
          <p:nvPr/>
        </p:nvPicPr>
        <p:blipFill>
          <a:blip r:embed="rId4" cstate="print"/>
          <a:stretch>
            <a:fillRect/>
          </a:stretch>
        </p:blipFill>
        <p:spPr>
          <a:xfrm>
            <a:off x="4932040" y="5176383"/>
            <a:ext cx="3355906" cy="1681617"/>
          </a:xfrm>
          <a:prstGeom prst="rect">
            <a:avLst/>
          </a:prstGeom>
        </p:spPr>
      </p:pic>
      <p:pic>
        <p:nvPicPr>
          <p:cNvPr id="8" name="Image 7" descr="Tournoi futsal 2013 SPS.png"/>
          <p:cNvPicPr>
            <a:picLocks noChangeAspect="1"/>
          </p:cNvPicPr>
          <p:nvPr/>
        </p:nvPicPr>
        <p:blipFill>
          <a:blip r:embed="rId5" cstate="print"/>
          <a:srcRect b="43158"/>
          <a:stretch>
            <a:fillRect/>
          </a:stretch>
        </p:blipFill>
        <p:spPr>
          <a:xfrm>
            <a:off x="611560" y="2780928"/>
            <a:ext cx="3024336" cy="18265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accent1">
                    <a:lumMod val="75000"/>
                  </a:schemeClr>
                </a:solidFill>
              </a:rPr>
              <a:t>Les apports de la démarche depuis 12 ans</a:t>
            </a:r>
            <a:endParaRPr lang="fr-FR" sz="3600" dirty="0"/>
          </a:p>
        </p:txBody>
      </p:sp>
      <p:pic>
        <p:nvPicPr>
          <p:cNvPr id="4" name="Image 3" descr="evol3.png"/>
          <p:cNvPicPr>
            <a:picLocks noChangeAspect="1"/>
          </p:cNvPicPr>
          <p:nvPr/>
        </p:nvPicPr>
        <p:blipFill>
          <a:blip r:embed="rId2" cstate="print"/>
          <a:stretch>
            <a:fillRect/>
          </a:stretch>
        </p:blipFill>
        <p:spPr>
          <a:xfrm>
            <a:off x="323528" y="1412776"/>
            <a:ext cx="8424936" cy="49128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solidFill>
                  <a:schemeClr val="accent1">
                    <a:lumMod val="75000"/>
                  </a:schemeClr>
                </a:solidFill>
              </a:rPr>
              <a:t>Evolution du nombre de dirigeants et éducateurs depuis 2005, date de l’entrée dans la démarche de labellisation</a:t>
            </a:r>
            <a:endParaRPr lang="fr-FR" sz="2800" b="1" dirty="0">
              <a:solidFill>
                <a:schemeClr val="accent1">
                  <a:lumMod val="75000"/>
                </a:schemeClr>
              </a:solidFill>
            </a:endParaRPr>
          </a:p>
        </p:txBody>
      </p:sp>
      <p:graphicFrame>
        <p:nvGraphicFramePr>
          <p:cNvPr id="4" name="Graphique 3"/>
          <p:cNvGraphicFramePr/>
          <p:nvPr/>
        </p:nvGraphicFramePr>
        <p:xfrm>
          <a:off x="1043608" y="1556792"/>
          <a:ext cx="7128792"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1">
                    <a:lumMod val="75000"/>
                  </a:schemeClr>
                </a:solidFill>
              </a:rPr>
              <a:t>Les objectifs sportifs foot à 11 jeunes (U15-U17)</a:t>
            </a:r>
            <a:endParaRPr lang="fr-FR" sz="3600" b="1" dirty="0">
              <a:solidFill>
                <a:schemeClr val="accent1">
                  <a:lumMod val="75000"/>
                </a:schemeClr>
              </a:solidFill>
            </a:endParaRPr>
          </a:p>
        </p:txBody>
      </p:sp>
      <p:sp>
        <p:nvSpPr>
          <p:cNvPr id="3" name="Espace réservé du contenu 2"/>
          <p:cNvSpPr>
            <a:spLocks noGrp="1"/>
          </p:cNvSpPr>
          <p:nvPr>
            <p:ph idx="1"/>
          </p:nvPr>
        </p:nvSpPr>
        <p:spPr/>
        <p:txBody>
          <a:bodyPr>
            <a:normAutofit/>
          </a:bodyPr>
          <a:lstStyle/>
          <a:p>
            <a:pPr>
              <a:buNone/>
            </a:pPr>
            <a:r>
              <a:rPr lang="fr-FR" sz="1800" dirty="0" smtClean="0"/>
              <a:t>L’objectif du club depuis ces 5 dernières années est de retrouver des catégories jeunes en foot à 11 (U15 et U17) en pleine autonomie, sans entente avec d’autres clubs de proximité.</a:t>
            </a:r>
          </a:p>
          <a:p>
            <a:pPr>
              <a:buNone/>
            </a:pPr>
            <a:r>
              <a:rPr lang="fr-FR" sz="1800" dirty="0" smtClean="0"/>
              <a:t>Ceci doit nous permettre à moyen terme d’alimenter la catégorie seniors avec nos jeunes, ce qui est une réelle lacune à l’heure actuelle puisque seulement 1 à 2 jeunes du club chaque saison passe en catégorie seniors.</a:t>
            </a:r>
          </a:p>
          <a:p>
            <a:pPr>
              <a:buNone/>
            </a:pPr>
            <a:endParaRPr lang="fr-FR" sz="1800" dirty="0" smtClean="0"/>
          </a:p>
          <a:p>
            <a:pPr>
              <a:buNone/>
            </a:pPr>
            <a:r>
              <a:rPr lang="fr-FR" sz="1800" dirty="0" smtClean="0"/>
              <a:t>Depuis 2 ans, cet objectif est atteint puisque cette année, nous comptons un effectif de 40 joueurs U15 et 18 joueurs U17. </a:t>
            </a:r>
          </a:p>
          <a:p>
            <a:pPr>
              <a:buNone/>
            </a:pPr>
            <a:r>
              <a:rPr lang="fr-FR" sz="1800" dirty="0" smtClean="0"/>
              <a:t>Nous travaillons actuellement sur la fidélisation de ces jeunes , en particulier à travers des activités extra-sportives qui permettent de souder les groupes  mais également à travers des objectifs sportifs (engagement de 2 équipes à 8 en plus de l’équipe à 11 en seconde partie de saison afin de faire jouer un maximum de joueurs chaque week-end).</a:t>
            </a:r>
            <a:endParaRPr lang="fr-F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1">
                    <a:lumMod val="75000"/>
                  </a:schemeClr>
                </a:solidFill>
              </a:rPr>
              <a:t>Les objectifs sportifs catégories </a:t>
            </a:r>
            <a:br>
              <a:rPr lang="fr-FR" sz="3600" b="1" dirty="0" smtClean="0">
                <a:solidFill>
                  <a:schemeClr val="accent1">
                    <a:lumMod val="75000"/>
                  </a:schemeClr>
                </a:solidFill>
              </a:rPr>
            </a:br>
            <a:r>
              <a:rPr lang="fr-FR" sz="3600" b="1" dirty="0" smtClean="0">
                <a:solidFill>
                  <a:schemeClr val="accent1">
                    <a:lumMod val="75000"/>
                  </a:schemeClr>
                </a:solidFill>
              </a:rPr>
              <a:t>U7 - féminines</a:t>
            </a:r>
            <a:endParaRPr lang="fr-FR" sz="3600" b="1" dirty="0">
              <a:solidFill>
                <a:schemeClr val="accent1">
                  <a:lumMod val="75000"/>
                </a:schemeClr>
              </a:solidFill>
            </a:endParaRPr>
          </a:p>
        </p:txBody>
      </p:sp>
      <p:sp>
        <p:nvSpPr>
          <p:cNvPr id="3" name="Espace réservé du contenu 2"/>
          <p:cNvSpPr>
            <a:spLocks noGrp="1"/>
          </p:cNvSpPr>
          <p:nvPr>
            <p:ph idx="1"/>
          </p:nvPr>
        </p:nvSpPr>
        <p:spPr>
          <a:xfrm>
            <a:off x="467544" y="1412776"/>
            <a:ext cx="8229600" cy="4525963"/>
          </a:xfrm>
        </p:spPr>
        <p:txBody>
          <a:bodyPr>
            <a:normAutofit/>
          </a:bodyPr>
          <a:lstStyle/>
          <a:p>
            <a:pPr>
              <a:buNone/>
            </a:pPr>
            <a:r>
              <a:rPr lang="fr-FR" sz="1800" dirty="0" smtClean="0"/>
              <a:t>Un autre « point faible » identifié ces dernières années était le manque d’attractivité du club vis-à-vis des débutants et des féminines.</a:t>
            </a:r>
          </a:p>
          <a:p>
            <a:pPr>
              <a:buNone/>
            </a:pPr>
            <a:r>
              <a:rPr lang="fr-FR" sz="1800" dirty="0" smtClean="0"/>
              <a:t>Des actions spécifiques ont été menées en particulier au Forum des Associations (affiches, couponing distribué par des féminines du club..) afin d’essayer d’attirer un plus grand nombre de licenciés sur ces catégories.</a:t>
            </a:r>
          </a:p>
          <a:p>
            <a:pPr>
              <a:buNone/>
            </a:pPr>
            <a:r>
              <a:rPr lang="fr-FR" sz="1800" dirty="0" smtClean="0"/>
              <a:t>Ces actions ont porté leur fruit puisque nous avons presque doublé le nombre de licenciés débutants cette année et que 21 licenciées féminines U6 à U15 nous ont rejoint. Un grand nombre d’entre elles participe aux différents rassemblements féminins organisés par le District.</a:t>
            </a:r>
          </a:p>
          <a:p>
            <a:pPr>
              <a:buNone/>
            </a:pPr>
            <a:r>
              <a:rPr lang="fr-FR" sz="1800" dirty="0" smtClean="0"/>
              <a:t>Afin d’ essayer de fidéliser ces nouveaux licenciés, le Club a organisé un tournoi U7 futsal couplé à un tournoi « spécifique féminines » en salle cet hiver durant lequel 5 clubs ont pu s’affronter lors de rencontres amicales.</a:t>
            </a:r>
          </a:p>
          <a:p>
            <a:pPr>
              <a:buNone/>
            </a:pPr>
            <a:endParaRPr lang="fr-FR" sz="1800" dirty="0" smtClean="0"/>
          </a:p>
          <a:p>
            <a:pPr>
              <a:buNone/>
            </a:pPr>
            <a:endParaRPr lang="fr-FR" sz="1800" dirty="0"/>
          </a:p>
        </p:txBody>
      </p:sp>
      <p:pic>
        <p:nvPicPr>
          <p:cNvPr id="4" name="Image 3" descr="2002 Futsal Féminines et U7.PNG"/>
          <p:cNvPicPr>
            <a:picLocks noChangeAspect="1"/>
          </p:cNvPicPr>
          <p:nvPr/>
        </p:nvPicPr>
        <p:blipFill>
          <a:blip r:embed="rId2" cstate="print"/>
          <a:stretch>
            <a:fillRect/>
          </a:stretch>
        </p:blipFill>
        <p:spPr>
          <a:xfrm>
            <a:off x="5148064" y="5016759"/>
            <a:ext cx="3894587" cy="1841242"/>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592</Words>
  <Application>Microsoft Office PowerPoint</Application>
  <PresentationFormat>Affichage à l'écran (4:3)</PresentationFormat>
  <Paragraphs>83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Déroulement de la remise</vt:lpstr>
      <vt:lpstr>Diapositive 3</vt:lpstr>
      <vt:lpstr>Evolution de nombre de licenciés  depuis 2005</vt:lpstr>
      <vt:lpstr>Un club impliqué dans la vie  de la Commune</vt:lpstr>
      <vt:lpstr>Les apports de la démarche depuis 12 ans</vt:lpstr>
      <vt:lpstr>Evolution du nombre de dirigeants et éducateurs depuis 2005, date de l’entrée dans la démarche de labellisation</vt:lpstr>
      <vt:lpstr>Les objectifs sportifs foot à 11 jeunes (U15-U17)</vt:lpstr>
      <vt:lpstr>Les objectifs sportifs catégories  U7 - féminines</vt:lpstr>
      <vt:lpstr>Le recrutement et la formation  des éducateurs</vt:lpstr>
      <vt:lpstr>Le projet sportif et éducatif</vt:lpstr>
      <vt:lpstr>Le PEF (Projet Educatif Fédéral)</vt:lpstr>
      <vt:lpstr>Les améliorations « hors sportif »  à apporter dans les années à venir</vt:lpstr>
      <vt:lpstr>Les perspectives sportives  pour les années à venir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ACER</cp:lastModifiedBy>
  <cp:revision>44</cp:revision>
  <dcterms:created xsi:type="dcterms:W3CDTF">2017-03-07T15:07:47Z</dcterms:created>
  <dcterms:modified xsi:type="dcterms:W3CDTF">2017-03-23T09:31:27Z</dcterms:modified>
</cp:coreProperties>
</file>